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488" r:id="rId3"/>
    <p:sldId id="259" r:id="rId4"/>
    <p:sldId id="340" r:id="rId5"/>
    <p:sldId id="341" r:id="rId6"/>
    <p:sldId id="342" r:id="rId7"/>
    <p:sldId id="343" r:id="rId8"/>
    <p:sldId id="344" r:id="rId9"/>
    <p:sldId id="345" r:id="rId10"/>
    <p:sldId id="346" r:id="rId11"/>
    <p:sldId id="347" r:id="rId12"/>
    <p:sldId id="348" r:id="rId13"/>
    <p:sldId id="349" r:id="rId14"/>
    <p:sldId id="350" r:id="rId15"/>
    <p:sldId id="351" r:id="rId16"/>
    <p:sldId id="352" r:id="rId17"/>
    <p:sldId id="353" r:id="rId18"/>
    <p:sldId id="354" r:id="rId19"/>
    <p:sldId id="355" r:id="rId20"/>
    <p:sldId id="356" r:id="rId21"/>
    <p:sldId id="357" r:id="rId22"/>
    <p:sldId id="358" r:id="rId23"/>
    <p:sldId id="359" r:id="rId24"/>
    <p:sldId id="360" r:id="rId25"/>
    <p:sldId id="361" r:id="rId26"/>
    <p:sldId id="362" r:id="rId27"/>
    <p:sldId id="363" r:id="rId28"/>
    <p:sldId id="364" r:id="rId29"/>
    <p:sldId id="365" r:id="rId30"/>
    <p:sldId id="366" r:id="rId31"/>
    <p:sldId id="367" r:id="rId32"/>
    <p:sldId id="368" r:id="rId33"/>
    <p:sldId id="369" r:id="rId34"/>
    <p:sldId id="370" r:id="rId35"/>
    <p:sldId id="460" r:id="rId36"/>
    <p:sldId id="462" r:id="rId37"/>
    <p:sldId id="461" r:id="rId38"/>
    <p:sldId id="46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E515E2-8EBF-4611-AD24-8B598BEC91B3}" v="4" dt="2023-04-18T15:28:35.2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d ahmed ali Khan" userId="08dcc134e75ba06d" providerId="LiveId" clId="{B5E515E2-8EBF-4611-AD24-8B598BEC91B3}"/>
    <pc:docChg chg="addSld delSld modSld">
      <pc:chgData name="Md ahmed ali Khan" userId="08dcc134e75ba06d" providerId="LiveId" clId="{B5E515E2-8EBF-4611-AD24-8B598BEC91B3}" dt="2023-04-18T15:30:54.702" v="201" actId="20577"/>
      <pc:docMkLst>
        <pc:docMk/>
      </pc:docMkLst>
      <pc:sldChg chg="del">
        <pc:chgData name="Md ahmed ali Khan" userId="08dcc134e75ba06d" providerId="LiveId" clId="{B5E515E2-8EBF-4611-AD24-8B598BEC91B3}" dt="2023-04-18T15:27:49.636" v="3" actId="47"/>
        <pc:sldMkLst>
          <pc:docMk/>
          <pc:sldMk cId="1307440379" sldId="257"/>
        </pc:sldMkLst>
      </pc:sldChg>
      <pc:sldChg chg="addSp modSp add mod">
        <pc:chgData name="Md ahmed ali Khan" userId="08dcc134e75ba06d" providerId="LiveId" clId="{B5E515E2-8EBF-4611-AD24-8B598BEC91B3}" dt="2023-04-18T15:28:58.583" v="22" actId="255"/>
        <pc:sldMkLst>
          <pc:docMk/>
          <pc:sldMk cId="0" sldId="259"/>
        </pc:sldMkLst>
        <pc:spChg chg="add mod">
          <ac:chgData name="Md ahmed ali Khan" userId="08dcc134e75ba06d" providerId="LiveId" clId="{B5E515E2-8EBF-4611-AD24-8B598BEC91B3}" dt="2023-04-18T15:28:58.583" v="22" actId="255"/>
          <ac:spMkLst>
            <pc:docMk/>
            <pc:sldMk cId="0" sldId="259"/>
            <ac:spMk id="2" creationId="{66C2EECB-B0CE-F65E-8683-9D346FF7F359}"/>
          </ac:spMkLst>
        </pc:spChg>
        <pc:spChg chg="mod">
          <ac:chgData name="Md ahmed ali Khan" userId="08dcc134e75ba06d" providerId="LiveId" clId="{B5E515E2-8EBF-4611-AD24-8B598BEC91B3}" dt="2023-04-18T15:28:27.206" v="6" actId="14100"/>
          <ac:spMkLst>
            <pc:docMk/>
            <pc:sldMk cId="0" sldId="259"/>
            <ac:spMk id="1048594" creationId="{00000000-0000-0000-0000-000000000000}"/>
          </ac:spMkLst>
        </pc:spChg>
      </pc:sldChg>
      <pc:sldChg chg="del">
        <pc:chgData name="Md ahmed ali Khan" userId="08dcc134e75ba06d" providerId="LiveId" clId="{B5E515E2-8EBF-4611-AD24-8B598BEC91B3}" dt="2023-04-18T15:27:35.802" v="1" actId="47"/>
        <pc:sldMkLst>
          <pc:docMk/>
          <pc:sldMk cId="3994717819" sldId="259"/>
        </pc:sldMkLst>
      </pc:sldChg>
      <pc:sldChg chg="modSp mod">
        <pc:chgData name="Md ahmed ali Khan" userId="08dcc134e75ba06d" providerId="LiveId" clId="{B5E515E2-8EBF-4611-AD24-8B598BEC91B3}" dt="2023-04-18T15:30:54.702" v="201" actId="20577"/>
        <pc:sldMkLst>
          <pc:docMk/>
          <pc:sldMk cId="468582345" sldId="462"/>
        </pc:sldMkLst>
        <pc:spChg chg="mod">
          <ac:chgData name="Md ahmed ali Khan" userId="08dcc134e75ba06d" providerId="LiveId" clId="{B5E515E2-8EBF-4611-AD24-8B598BEC91B3}" dt="2023-04-18T15:30:54.702" v="201" actId="20577"/>
          <ac:spMkLst>
            <pc:docMk/>
            <pc:sldMk cId="468582345" sldId="462"/>
            <ac:spMk id="3" creationId="{2434C39B-E17E-33DD-9927-6F5EA7A8FAF1}"/>
          </ac:spMkLst>
        </pc:spChg>
      </pc:sldChg>
      <pc:sldChg chg="del">
        <pc:chgData name="Md ahmed ali Khan" userId="08dcc134e75ba06d" providerId="LiveId" clId="{B5E515E2-8EBF-4611-AD24-8B598BEC91B3}" dt="2023-04-18T15:28:12.976" v="5" actId="47"/>
        <pc:sldMkLst>
          <pc:docMk/>
          <pc:sldMk cId="2259760548" sldId="487"/>
        </pc:sldMkLst>
      </pc:sldChg>
      <pc:sldChg chg="modSp add mod">
        <pc:chgData name="Md ahmed ali Khan" userId="08dcc134e75ba06d" providerId="LiveId" clId="{B5E515E2-8EBF-4611-AD24-8B598BEC91B3}" dt="2023-04-18T15:29:56.734" v="97" actId="20577"/>
        <pc:sldMkLst>
          <pc:docMk/>
          <pc:sldMk cId="3832294869" sldId="488"/>
        </pc:sldMkLst>
        <pc:graphicFrameChg chg="modGraphic">
          <ac:chgData name="Md ahmed ali Khan" userId="08dcc134e75ba06d" providerId="LiveId" clId="{B5E515E2-8EBF-4611-AD24-8B598BEC91B3}" dt="2023-04-18T15:29:56.734" v="97" actId="20577"/>
          <ac:graphicFrameMkLst>
            <pc:docMk/>
            <pc:sldMk cId="3832294869" sldId="488"/>
            <ac:graphicFrameMk id="2" creationId="{00000000-0000-0000-0000-000000000000}"/>
          </ac:graphicFrameMkLst>
        </pc:graphicFrameChg>
      </pc:sldChg>
      <pc:sldChg chg="add">
        <pc:chgData name="Md ahmed ali Khan" userId="08dcc134e75ba06d" providerId="LiveId" clId="{B5E515E2-8EBF-4611-AD24-8B598BEC91B3}" dt="2023-04-18T15:27:48.299" v="2"/>
        <pc:sldMkLst>
          <pc:docMk/>
          <pc:sldMk cId="2076047063" sldId="48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04C996-A312-441C-998A-0D4D2454A3B0}"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E6B9380A-06C9-4F06-8315-8BBC79BAFD88}">
      <dgm:prSet phldrT="[Text]"/>
      <dgm:spPr/>
      <dgm:t>
        <a:bodyPr/>
        <a:lstStyle/>
        <a:p>
          <a:r>
            <a:rPr lang="en-US" dirty="0"/>
            <a:t>ANATOMICAL ASPECT</a:t>
          </a:r>
        </a:p>
      </dgm:t>
    </dgm:pt>
    <dgm:pt modelId="{B57E54D6-1C2B-44AF-8569-89C3372B153D}" type="parTrans" cxnId="{E72D4CCF-C26C-4AB9-A814-DE452DDCFC6C}">
      <dgm:prSet/>
      <dgm:spPr/>
      <dgm:t>
        <a:bodyPr/>
        <a:lstStyle/>
        <a:p>
          <a:endParaRPr lang="en-US"/>
        </a:p>
      </dgm:t>
    </dgm:pt>
    <dgm:pt modelId="{FC1F33FA-4DA7-49EC-96D3-55D7010E800C}" type="sibTrans" cxnId="{E72D4CCF-C26C-4AB9-A814-DE452DDCFC6C}">
      <dgm:prSet/>
      <dgm:spPr/>
      <dgm:t>
        <a:bodyPr/>
        <a:lstStyle/>
        <a:p>
          <a:endParaRPr lang="en-US"/>
        </a:p>
      </dgm:t>
    </dgm:pt>
    <dgm:pt modelId="{3FB9BDD1-A700-4785-868B-81235B6E8A4A}">
      <dgm:prSet phldrT="[Text]"/>
      <dgm:spPr/>
      <dgm:t>
        <a:bodyPr/>
        <a:lstStyle/>
        <a:p>
          <a:pPr rtl="0"/>
          <a:r>
            <a:rPr lang="en-US" dirty="0"/>
            <a:t>MECHANICAL  ASPECTS</a:t>
          </a:r>
        </a:p>
      </dgm:t>
    </dgm:pt>
    <dgm:pt modelId="{FA51FFE4-386E-44F3-86D8-3414FE7CA996}" type="sibTrans" cxnId="{0BC8525A-F03F-406F-9189-BF473143942D}">
      <dgm:prSet/>
      <dgm:spPr/>
      <dgm:t>
        <a:bodyPr/>
        <a:lstStyle/>
        <a:p>
          <a:endParaRPr lang="en-US"/>
        </a:p>
      </dgm:t>
    </dgm:pt>
    <dgm:pt modelId="{5B970420-7302-4245-99F5-2A5FC9D33831}" type="parTrans" cxnId="{0BC8525A-F03F-406F-9189-BF473143942D}">
      <dgm:prSet/>
      <dgm:spPr/>
      <dgm:t>
        <a:bodyPr/>
        <a:lstStyle/>
        <a:p>
          <a:endParaRPr lang="en-US"/>
        </a:p>
      </dgm:t>
    </dgm:pt>
    <dgm:pt modelId="{CAD98A3C-C23A-459F-A178-60444580FF27}">
      <dgm:prSet phldrT="[Text]"/>
      <dgm:spPr/>
      <dgm:t>
        <a:bodyPr/>
        <a:lstStyle/>
        <a:p>
          <a:pPr rtl="0"/>
          <a:r>
            <a:rPr lang="en-US" b="1" dirty="0"/>
            <a:t>MECHANO – ANATOMICAL  ASPECTS</a:t>
          </a:r>
        </a:p>
      </dgm:t>
    </dgm:pt>
    <dgm:pt modelId="{08AD6F79-445D-4A20-BC84-7126A7D0E3C5}" type="sibTrans" cxnId="{B26C40C1-2B5F-4317-9433-8DD67B95E307}">
      <dgm:prSet/>
      <dgm:spPr/>
      <dgm:t>
        <a:bodyPr/>
        <a:lstStyle/>
        <a:p>
          <a:endParaRPr lang="en-US"/>
        </a:p>
      </dgm:t>
    </dgm:pt>
    <dgm:pt modelId="{F8D80BD3-604E-4D57-82C2-61403F99B36B}" type="parTrans" cxnId="{B26C40C1-2B5F-4317-9433-8DD67B95E307}">
      <dgm:prSet/>
      <dgm:spPr/>
      <dgm:t>
        <a:bodyPr/>
        <a:lstStyle/>
        <a:p>
          <a:endParaRPr lang="en-US"/>
        </a:p>
      </dgm:t>
    </dgm:pt>
    <dgm:pt modelId="{580C8B6F-E6D8-4C12-A384-186DE3E8CB92}" type="pres">
      <dgm:prSet presAssocID="{8104C996-A312-441C-998A-0D4D2454A3B0}" presName="Name0" presStyleCnt="0">
        <dgm:presLayoutVars>
          <dgm:chMax val="1"/>
          <dgm:chPref val="1"/>
          <dgm:dir/>
          <dgm:animOne val="branch"/>
          <dgm:animLvl val="lvl"/>
        </dgm:presLayoutVars>
      </dgm:prSet>
      <dgm:spPr/>
    </dgm:pt>
    <dgm:pt modelId="{39B20763-2E23-432A-878B-45652E34FF29}" type="pres">
      <dgm:prSet presAssocID="{E6B9380A-06C9-4F06-8315-8BBC79BAFD88}" presName="singleCycle" presStyleCnt="0"/>
      <dgm:spPr/>
    </dgm:pt>
    <dgm:pt modelId="{88C6D614-ED3F-428C-A8EC-8DC40FA31A68}" type="pres">
      <dgm:prSet presAssocID="{E6B9380A-06C9-4F06-8315-8BBC79BAFD88}" presName="singleCenter" presStyleLbl="node1" presStyleIdx="0" presStyleCnt="3" custScaleX="156902" custScaleY="62125">
        <dgm:presLayoutVars>
          <dgm:chMax val="7"/>
          <dgm:chPref val="7"/>
        </dgm:presLayoutVars>
      </dgm:prSet>
      <dgm:spPr/>
    </dgm:pt>
    <dgm:pt modelId="{D6BE8AF1-42B0-4D76-9BD8-85C7986395D3}" type="pres">
      <dgm:prSet presAssocID="{5B970420-7302-4245-99F5-2A5FC9D33831}" presName="Name56" presStyleLbl="parChTrans1D2" presStyleIdx="0" presStyleCnt="2"/>
      <dgm:spPr/>
    </dgm:pt>
    <dgm:pt modelId="{DB66E163-7448-4481-B556-246C8031CB79}" type="pres">
      <dgm:prSet presAssocID="{3FB9BDD1-A700-4785-868B-81235B6E8A4A}" presName="text0" presStyleLbl="node1" presStyleIdx="1" presStyleCnt="3" custScaleX="237935" custScaleY="89208">
        <dgm:presLayoutVars>
          <dgm:bulletEnabled val="1"/>
        </dgm:presLayoutVars>
      </dgm:prSet>
      <dgm:spPr/>
    </dgm:pt>
    <dgm:pt modelId="{270C33D3-E34E-49AC-A6A0-A7584D0CBE54}" type="pres">
      <dgm:prSet presAssocID="{F8D80BD3-604E-4D57-82C2-61403F99B36B}" presName="Name56" presStyleLbl="parChTrans1D2" presStyleIdx="1" presStyleCnt="2"/>
      <dgm:spPr/>
    </dgm:pt>
    <dgm:pt modelId="{342B46AC-1F3D-4B86-9C6B-2D551B4EFBCA}" type="pres">
      <dgm:prSet presAssocID="{CAD98A3C-C23A-459F-A178-60444580FF27}" presName="text0" presStyleLbl="node1" presStyleIdx="2" presStyleCnt="3" custScaleX="246627">
        <dgm:presLayoutVars>
          <dgm:bulletEnabled val="1"/>
        </dgm:presLayoutVars>
      </dgm:prSet>
      <dgm:spPr/>
    </dgm:pt>
  </dgm:ptLst>
  <dgm:cxnLst>
    <dgm:cxn modelId="{3760AE57-0948-4E5F-947E-56DB9555895B}" type="presOf" srcId="{8104C996-A312-441C-998A-0D4D2454A3B0}" destId="{580C8B6F-E6D8-4C12-A384-186DE3E8CB92}" srcOrd="0" destOrd="0" presId="urn:microsoft.com/office/officeart/2008/layout/RadialCluster"/>
    <dgm:cxn modelId="{0BC8525A-F03F-406F-9189-BF473143942D}" srcId="{E6B9380A-06C9-4F06-8315-8BBC79BAFD88}" destId="{3FB9BDD1-A700-4785-868B-81235B6E8A4A}" srcOrd="0" destOrd="0" parTransId="{5B970420-7302-4245-99F5-2A5FC9D33831}" sibTransId="{FA51FFE4-386E-44F3-86D8-3414FE7CA996}"/>
    <dgm:cxn modelId="{B3159E7A-1305-4C7B-8201-3EEBBED31C02}" type="presOf" srcId="{F8D80BD3-604E-4D57-82C2-61403F99B36B}" destId="{270C33D3-E34E-49AC-A6A0-A7584D0CBE54}" srcOrd="0" destOrd="0" presId="urn:microsoft.com/office/officeart/2008/layout/RadialCluster"/>
    <dgm:cxn modelId="{B3E9077B-2931-4E1F-8AFB-5045F539A7B4}" type="presOf" srcId="{CAD98A3C-C23A-459F-A178-60444580FF27}" destId="{342B46AC-1F3D-4B86-9C6B-2D551B4EFBCA}" srcOrd="0" destOrd="0" presId="urn:microsoft.com/office/officeart/2008/layout/RadialCluster"/>
    <dgm:cxn modelId="{37F8D996-91C7-4DE3-9C3D-B976659E1B53}" type="presOf" srcId="{3FB9BDD1-A700-4785-868B-81235B6E8A4A}" destId="{DB66E163-7448-4481-B556-246C8031CB79}" srcOrd="0" destOrd="0" presId="urn:microsoft.com/office/officeart/2008/layout/RadialCluster"/>
    <dgm:cxn modelId="{B26C40C1-2B5F-4317-9433-8DD67B95E307}" srcId="{E6B9380A-06C9-4F06-8315-8BBC79BAFD88}" destId="{CAD98A3C-C23A-459F-A178-60444580FF27}" srcOrd="1" destOrd="0" parTransId="{F8D80BD3-604E-4D57-82C2-61403F99B36B}" sibTransId="{08AD6F79-445D-4A20-BC84-7126A7D0E3C5}"/>
    <dgm:cxn modelId="{DF7769C6-45B7-4597-9AD5-D26E9FDED78D}" type="presOf" srcId="{E6B9380A-06C9-4F06-8315-8BBC79BAFD88}" destId="{88C6D614-ED3F-428C-A8EC-8DC40FA31A68}" srcOrd="0" destOrd="0" presId="urn:microsoft.com/office/officeart/2008/layout/RadialCluster"/>
    <dgm:cxn modelId="{E72D4CCF-C26C-4AB9-A814-DE452DDCFC6C}" srcId="{8104C996-A312-441C-998A-0D4D2454A3B0}" destId="{E6B9380A-06C9-4F06-8315-8BBC79BAFD88}" srcOrd="0" destOrd="0" parTransId="{B57E54D6-1C2B-44AF-8569-89C3372B153D}" sibTransId="{FC1F33FA-4DA7-49EC-96D3-55D7010E800C}"/>
    <dgm:cxn modelId="{D475BAD5-3232-4A18-BF09-48A330FB0BE4}" type="presOf" srcId="{5B970420-7302-4245-99F5-2A5FC9D33831}" destId="{D6BE8AF1-42B0-4D76-9BD8-85C7986395D3}" srcOrd="0" destOrd="0" presId="urn:microsoft.com/office/officeart/2008/layout/RadialCluster"/>
    <dgm:cxn modelId="{490F822A-7CD2-409D-AD80-963DD202794B}" type="presParOf" srcId="{580C8B6F-E6D8-4C12-A384-186DE3E8CB92}" destId="{39B20763-2E23-432A-878B-45652E34FF29}" srcOrd="0" destOrd="0" presId="urn:microsoft.com/office/officeart/2008/layout/RadialCluster"/>
    <dgm:cxn modelId="{DFC11079-4DF9-4728-A179-448882DE5A68}" type="presParOf" srcId="{39B20763-2E23-432A-878B-45652E34FF29}" destId="{88C6D614-ED3F-428C-A8EC-8DC40FA31A68}" srcOrd="0" destOrd="0" presId="urn:microsoft.com/office/officeart/2008/layout/RadialCluster"/>
    <dgm:cxn modelId="{7346FE67-2C77-464D-A7CF-0ADAC0C3F33B}" type="presParOf" srcId="{39B20763-2E23-432A-878B-45652E34FF29}" destId="{D6BE8AF1-42B0-4D76-9BD8-85C7986395D3}" srcOrd="1" destOrd="0" presId="urn:microsoft.com/office/officeart/2008/layout/RadialCluster"/>
    <dgm:cxn modelId="{EA120874-E731-4FD8-8D55-64F9EF7A7D8B}" type="presParOf" srcId="{39B20763-2E23-432A-878B-45652E34FF29}" destId="{DB66E163-7448-4481-B556-246C8031CB79}" srcOrd="2" destOrd="0" presId="urn:microsoft.com/office/officeart/2008/layout/RadialCluster"/>
    <dgm:cxn modelId="{224CE380-FF7E-4471-8607-93C510CAE099}" type="presParOf" srcId="{39B20763-2E23-432A-878B-45652E34FF29}" destId="{270C33D3-E34E-49AC-A6A0-A7584D0CBE54}" srcOrd="3" destOrd="0" presId="urn:microsoft.com/office/officeart/2008/layout/RadialCluster"/>
    <dgm:cxn modelId="{6DCB2A26-365C-4AC8-8739-31875358AE2B}" type="presParOf" srcId="{39B20763-2E23-432A-878B-45652E34FF29}" destId="{342B46AC-1F3D-4B86-9C6B-2D551B4EFBCA}" srcOrd="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6D614-ED3F-428C-A8EC-8DC40FA31A68}">
      <dsp:nvSpPr>
        <dsp:cNvPr id="0" name=""/>
        <dsp:cNvSpPr/>
      </dsp:nvSpPr>
      <dsp:spPr>
        <a:xfrm>
          <a:off x="3130733" y="2218892"/>
          <a:ext cx="2602075" cy="1030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kern="1200" dirty="0"/>
            <a:t>ANATOMICAL ASPECT</a:t>
          </a:r>
        </a:p>
      </dsp:txBody>
      <dsp:txXfrm>
        <a:off x="3181027" y="2269186"/>
        <a:ext cx="2501487" cy="929698"/>
      </dsp:txXfrm>
    </dsp:sp>
    <dsp:sp modelId="{D6BE8AF1-42B0-4D76-9BD8-85C7986395D3}">
      <dsp:nvSpPr>
        <dsp:cNvPr id="0" name=""/>
        <dsp:cNvSpPr/>
      </dsp:nvSpPr>
      <dsp:spPr>
        <a:xfrm rot="16200000">
          <a:off x="3833161" y="1620283"/>
          <a:ext cx="1197218" cy="0"/>
        </a:xfrm>
        <a:custGeom>
          <a:avLst/>
          <a:gdLst/>
          <a:ahLst/>
          <a:cxnLst/>
          <a:rect l="0" t="0" r="0" b="0"/>
          <a:pathLst>
            <a:path>
              <a:moveTo>
                <a:pt x="0" y="0"/>
              </a:moveTo>
              <a:lnTo>
                <a:pt x="119721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66E163-7448-4481-B556-246C8031CB79}">
      <dsp:nvSpPr>
        <dsp:cNvPr id="0" name=""/>
        <dsp:cNvSpPr/>
      </dsp:nvSpPr>
      <dsp:spPr>
        <a:xfrm>
          <a:off x="3109883" y="30453"/>
          <a:ext cx="2643775" cy="9912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200150" rtl="0">
            <a:lnSpc>
              <a:spcPct val="90000"/>
            </a:lnSpc>
            <a:spcBef>
              <a:spcPct val="0"/>
            </a:spcBef>
            <a:spcAft>
              <a:spcPct val="35000"/>
            </a:spcAft>
            <a:buNone/>
          </a:pPr>
          <a:r>
            <a:rPr lang="en-US" sz="2700" kern="1200" dirty="0"/>
            <a:t>MECHANICAL  ASPECTS</a:t>
          </a:r>
        </a:p>
      </dsp:txBody>
      <dsp:txXfrm>
        <a:off x="3158270" y="78840"/>
        <a:ext cx="2547001" cy="894446"/>
      </dsp:txXfrm>
    </dsp:sp>
    <dsp:sp modelId="{270C33D3-E34E-49AC-A6A0-A7584D0CBE54}">
      <dsp:nvSpPr>
        <dsp:cNvPr id="0" name=""/>
        <dsp:cNvSpPr/>
      </dsp:nvSpPr>
      <dsp:spPr>
        <a:xfrm rot="5400000">
          <a:off x="3863139" y="3817809"/>
          <a:ext cx="1137262" cy="0"/>
        </a:xfrm>
        <a:custGeom>
          <a:avLst/>
          <a:gdLst/>
          <a:ahLst/>
          <a:cxnLst/>
          <a:rect l="0" t="0" r="0" b="0"/>
          <a:pathLst>
            <a:path>
              <a:moveTo>
                <a:pt x="0" y="0"/>
              </a:moveTo>
              <a:lnTo>
                <a:pt x="113726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2B46AC-1F3D-4B86-9C6B-2D551B4EFBCA}">
      <dsp:nvSpPr>
        <dsp:cNvPr id="0" name=""/>
        <dsp:cNvSpPr/>
      </dsp:nvSpPr>
      <dsp:spPr>
        <a:xfrm>
          <a:off x="3061593" y="4386440"/>
          <a:ext cx="2740355" cy="111113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rtl="0">
            <a:lnSpc>
              <a:spcPct val="90000"/>
            </a:lnSpc>
            <a:spcBef>
              <a:spcPct val="0"/>
            </a:spcBef>
            <a:spcAft>
              <a:spcPct val="35000"/>
            </a:spcAft>
            <a:buNone/>
          </a:pPr>
          <a:r>
            <a:rPr lang="en-US" sz="2100" b="1" kern="1200" dirty="0"/>
            <a:t>MECHANO – ANATOMICAL  ASPECTS</a:t>
          </a:r>
        </a:p>
      </dsp:txBody>
      <dsp:txXfrm>
        <a:off x="3115834" y="4440681"/>
        <a:ext cx="2631873" cy="1002651"/>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FD20D8-134F-4247-B93E-1FD5CA6DD326}" type="datetimeFigureOut">
              <a:rPr lang="en-IN" smtClean="0"/>
              <a:t>18-04-2023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A963AA-698A-4D81-AB57-DC6FF1352615}" type="slidenum">
              <a:rPr lang="en-IN" smtClean="0"/>
              <a:t>‹#›</a:t>
            </a:fld>
            <a:endParaRPr lang="en-IN"/>
          </a:p>
        </p:txBody>
      </p:sp>
    </p:spTree>
    <p:extLst>
      <p:ext uri="{BB962C8B-B14F-4D97-AF65-F5344CB8AC3E}">
        <p14:creationId xmlns:p14="http://schemas.microsoft.com/office/powerpoint/2010/main" val="88026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0" name="Slide Image Placeholder 1"/>
          <p:cNvSpPr>
            <a:spLocks noGrp="1" noRot="1" noChangeAspect="1"/>
          </p:cNvSpPr>
          <p:nvPr>
            <p:ph type="sldImg"/>
          </p:nvPr>
        </p:nvSpPr>
        <p:spPr/>
      </p:sp>
      <p:sp>
        <p:nvSpPr>
          <p:cNvPr id="1048771" name="Notes Placeholder 2"/>
          <p:cNvSpPr>
            <a:spLocks noGrp="1"/>
          </p:cNvSpPr>
          <p:nvPr>
            <p:ph type="body" idx="1"/>
          </p:nvPr>
        </p:nvSpPr>
        <p:spPr/>
        <p:txBody>
          <a:bodyPr/>
          <a:lstStyle/>
          <a:p>
            <a:r>
              <a:rPr lang="en-US" dirty="0"/>
              <a:t>During pin placement  stresses </a:t>
            </a:r>
            <a:r>
              <a:rPr lang="en-US" dirty="0" err="1"/>
              <a:t>occur.when</a:t>
            </a:r>
            <a:r>
              <a:rPr lang="en-US" baseline="0" dirty="0"/>
              <a:t> these stresses exceeds the elastic limit of dentin </a:t>
            </a:r>
            <a:r>
              <a:rPr lang="en-US" baseline="0" dirty="0" err="1"/>
              <a:t>permnt</a:t>
            </a:r>
            <a:r>
              <a:rPr lang="en-US" baseline="0" dirty="0"/>
              <a:t> </a:t>
            </a:r>
            <a:r>
              <a:rPr lang="en-US" baseline="0" dirty="0" err="1"/>
              <a:t>deformatn</a:t>
            </a:r>
            <a:r>
              <a:rPr lang="en-US" baseline="0" dirty="0"/>
              <a:t> occur</a:t>
            </a:r>
            <a:endParaRPr lang="en-US" dirty="0"/>
          </a:p>
        </p:txBody>
      </p:sp>
      <p:sp>
        <p:nvSpPr>
          <p:cNvPr id="1048772" name="Slide Number Placeholder 3"/>
          <p:cNvSpPr>
            <a:spLocks noGrp="1"/>
          </p:cNvSpPr>
          <p:nvPr>
            <p:ph type="sldNum" sz="quarter" idx="10"/>
          </p:nvPr>
        </p:nvSpPr>
        <p:spPr/>
        <p:txBody>
          <a:bodyPr/>
          <a:lstStyle/>
          <a:p>
            <a:fld id="{841221E5-7225-48EB-A4EE-420E7BFCF705}" type="slidenum">
              <a:rPr lang="en-US" smtClean="0"/>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C9314-1A75-59F7-E670-76BADBC740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569BAD4-8F7C-C327-729B-CB13DCBD3D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4635983-0AAE-7474-DA84-DA6978DDED31}"/>
              </a:ext>
            </a:extLst>
          </p:cNvPr>
          <p:cNvSpPr>
            <a:spLocks noGrp="1"/>
          </p:cNvSpPr>
          <p:nvPr>
            <p:ph type="dt" sz="half" idx="10"/>
          </p:nvPr>
        </p:nvSpPr>
        <p:spPr/>
        <p:txBody>
          <a:bodyPr/>
          <a:lstStyle/>
          <a:p>
            <a:fld id="{4EEBB75E-9C87-4325-BD1A-2FD4B038B5A5}" type="datetimeFigureOut">
              <a:rPr lang="en-IN" smtClean="0"/>
              <a:t>18-04-2023</a:t>
            </a:fld>
            <a:endParaRPr lang="en-IN"/>
          </a:p>
        </p:txBody>
      </p:sp>
      <p:sp>
        <p:nvSpPr>
          <p:cNvPr id="5" name="Footer Placeholder 4">
            <a:extLst>
              <a:ext uri="{FF2B5EF4-FFF2-40B4-BE49-F238E27FC236}">
                <a16:creationId xmlns:a16="http://schemas.microsoft.com/office/drawing/2014/main" id="{1AB1F228-5ADF-C9BA-BEA5-3DB7AC9939F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5DA7B43-B5E6-397A-4F80-F26C75C2EF02}"/>
              </a:ext>
            </a:extLst>
          </p:cNvPr>
          <p:cNvSpPr>
            <a:spLocks noGrp="1"/>
          </p:cNvSpPr>
          <p:nvPr>
            <p:ph type="sldNum" sz="quarter" idx="12"/>
          </p:nvPr>
        </p:nvSpPr>
        <p:spPr/>
        <p:txBody>
          <a:bodyPr/>
          <a:lstStyle/>
          <a:p>
            <a:fld id="{802CB4C7-40E1-4591-8FA9-2C4A0CE478EF}" type="slidenum">
              <a:rPr lang="en-IN" smtClean="0"/>
              <a:t>‹#›</a:t>
            </a:fld>
            <a:endParaRPr lang="en-IN"/>
          </a:p>
        </p:txBody>
      </p:sp>
    </p:spTree>
    <p:extLst>
      <p:ext uri="{BB962C8B-B14F-4D97-AF65-F5344CB8AC3E}">
        <p14:creationId xmlns:p14="http://schemas.microsoft.com/office/powerpoint/2010/main" val="1488940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B2C71-ED6E-E548-06CB-D9E0E233838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62272E9-4499-63EA-7B38-AD4E557F8D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8E82284-740C-BF88-8530-E9B74ABBC6CE}"/>
              </a:ext>
            </a:extLst>
          </p:cNvPr>
          <p:cNvSpPr>
            <a:spLocks noGrp="1"/>
          </p:cNvSpPr>
          <p:nvPr>
            <p:ph type="dt" sz="half" idx="10"/>
          </p:nvPr>
        </p:nvSpPr>
        <p:spPr/>
        <p:txBody>
          <a:bodyPr/>
          <a:lstStyle/>
          <a:p>
            <a:fld id="{4EEBB75E-9C87-4325-BD1A-2FD4B038B5A5}" type="datetimeFigureOut">
              <a:rPr lang="en-IN" smtClean="0"/>
              <a:t>18-04-2023</a:t>
            </a:fld>
            <a:endParaRPr lang="en-IN"/>
          </a:p>
        </p:txBody>
      </p:sp>
      <p:sp>
        <p:nvSpPr>
          <p:cNvPr id="5" name="Footer Placeholder 4">
            <a:extLst>
              <a:ext uri="{FF2B5EF4-FFF2-40B4-BE49-F238E27FC236}">
                <a16:creationId xmlns:a16="http://schemas.microsoft.com/office/drawing/2014/main" id="{5DF26A67-CDF4-4323-A9BB-E932C8F0B99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9D8D9F2-90CC-0517-CF36-54C726A709D8}"/>
              </a:ext>
            </a:extLst>
          </p:cNvPr>
          <p:cNvSpPr>
            <a:spLocks noGrp="1"/>
          </p:cNvSpPr>
          <p:nvPr>
            <p:ph type="sldNum" sz="quarter" idx="12"/>
          </p:nvPr>
        </p:nvSpPr>
        <p:spPr/>
        <p:txBody>
          <a:bodyPr/>
          <a:lstStyle/>
          <a:p>
            <a:fld id="{802CB4C7-40E1-4591-8FA9-2C4A0CE478EF}" type="slidenum">
              <a:rPr lang="en-IN" smtClean="0"/>
              <a:t>‹#›</a:t>
            </a:fld>
            <a:endParaRPr lang="en-IN"/>
          </a:p>
        </p:txBody>
      </p:sp>
    </p:spTree>
    <p:extLst>
      <p:ext uri="{BB962C8B-B14F-4D97-AF65-F5344CB8AC3E}">
        <p14:creationId xmlns:p14="http://schemas.microsoft.com/office/powerpoint/2010/main" val="1102488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007CDA-0DB2-FB3F-2DE3-8209C7B7357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75DE944-4DF1-3332-9BE7-7F4874BFC1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7F56FB8-B523-624C-D6D4-3C6FD2736FAA}"/>
              </a:ext>
            </a:extLst>
          </p:cNvPr>
          <p:cNvSpPr>
            <a:spLocks noGrp="1"/>
          </p:cNvSpPr>
          <p:nvPr>
            <p:ph type="dt" sz="half" idx="10"/>
          </p:nvPr>
        </p:nvSpPr>
        <p:spPr/>
        <p:txBody>
          <a:bodyPr/>
          <a:lstStyle/>
          <a:p>
            <a:fld id="{4EEBB75E-9C87-4325-BD1A-2FD4B038B5A5}" type="datetimeFigureOut">
              <a:rPr lang="en-IN" smtClean="0"/>
              <a:t>18-04-2023</a:t>
            </a:fld>
            <a:endParaRPr lang="en-IN"/>
          </a:p>
        </p:txBody>
      </p:sp>
      <p:sp>
        <p:nvSpPr>
          <p:cNvPr id="5" name="Footer Placeholder 4">
            <a:extLst>
              <a:ext uri="{FF2B5EF4-FFF2-40B4-BE49-F238E27FC236}">
                <a16:creationId xmlns:a16="http://schemas.microsoft.com/office/drawing/2014/main" id="{4D2AFF78-B74C-5F89-AAC4-CD7C3E474B0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158767C-3182-67EE-95A3-38676B6C9A04}"/>
              </a:ext>
            </a:extLst>
          </p:cNvPr>
          <p:cNvSpPr>
            <a:spLocks noGrp="1"/>
          </p:cNvSpPr>
          <p:nvPr>
            <p:ph type="sldNum" sz="quarter" idx="12"/>
          </p:nvPr>
        </p:nvSpPr>
        <p:spPr/>
        <p:txBody>
          <a:bodyPr/>
          <a:lstStyle/>
          <a:p>
            <a:fld id="{802CB4C7-40E1-4591-8FA9-2C4A0CE478EF}" type="slidenum">
              <a:rPr lang="en-IN" smtClean="0"/>
              <a:t>‹#›</a:t>
            </a:fld>
            <a:endParaRPr lang="en-IN"/>
          </a:p>
        </p:txBody>
      </p:sp>
    </p:spTree>
    <p:extLst>
      <p:ext uri="{BB962C8B-B14F-4D97-AF65-F5344CB8AC3E}">
        <p14:creationId xmlns:p14="http://schemas.microsoft.com/office/powerpoint/2010/main" val="3046742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ED087-31E2-7659-D7F9-2EAEF0E6B78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B8FD4E6-4132-DD91-B640-B387DEA199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101BFE9-9E00-7604-8D2A-7CB046512A4A}"/>
              </a:ext>
            </a:extLst>
          </p:cNvPr>
          <p:cNvSpPr>
            <a:spLocks noGrp="1"/>
          </p:cNvSpPr>
          <p:nvPr>
            <p:ph type="dt" sz="half" idx="10"/>
          </p:nvPr>
        </p:nvSpPr>
        <p:spPr/>
        <p:txBody>
          <a:bodyPr/>
          <a:lstStyle/>
          <a:p>
            <a:fld id="{4EEBB75E-9C87-4325-BD1A-2FD4B038B5A5}" type="datetimeFigureOut">
              <a:rPr lang="en-IN" smtClean="0"/>
              <a:t>18-04-2023</a:t>
            </a:fld>
            <a:endParaRPr lang="en-IN"/>
          </a:p>
        </p:txBody>
      </p:sp>
      <p:sp>
        <p:nvSpPr>
          <p:cNvPr id="5" name="Footer Placeholder 4">
            <a:extLst>
              <a:ext uri="{FF2B5EF4-FFF2-40B4-BE49-F238E27FC236}">
                <a16:creationId xmlns:a16="http://schemas.microsoft.com/office/drawing/2014/main" id="{32A83A4D-5AFF-B00A-DB62-7B5EDC713F6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8A0015A-3F3D-3674-3B9D-43B1082C9C2E}"/>
              </a:ext>
            </a:extLst>
          </p:cNvPr>
          <p:cNvSpPr>
            <a:spLocks noGrp="1"/>
          </p:cNvSpPr>
          <p:nvPr>
            <p:ph type="sldNum" sz="quarter" idx="12"/>
          </p:nvPr>
        </p:nvSpPr>
        <p:spPr/>
        <p:txBody>
          <a:bodyPr/>
          <a:lstStyle/>
          <a:p>
            <a:fld id="{802CB4C7-40E1-4591-8FA9-2C4A0CE478EF}" type="slidenum">
              <a:rPr lang="en-IN" smtClean="0"/>
              <a:t>‹#›</a:t>
            </a:fld>
            <a:endParaRPr lang="en-IN"/>
          </a:p>
        </p:txBody>
      </p:sp>
    </p:spTree>
    <p:extLst>
      <p:ext uri="{BB962C8B-B14F-4D97-AF65-F5344CB8AC3E}">
        <p14:creationId xmlns:p14="http://schemas.microsoft.com/office/powerpoint/2010/main" val="1470930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D890D-C67F-D595-0CBC-8B1917DB2A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ADE25715-54B9-C4F8-F99A-A7B94B85E7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C88B6A-D929-17A2-3414-C7D2BC03EC20}"/>
              </a:ext>
            </a:extLst>
          </p:cNvPr>
          <p:cNvSpPr>
            <a:spLocks noGrp="1"/>
          </p:cNvSpPr>
          <p:nvPr>
            <p:ph type="dt" sz="half" idx="10"/>
          </p:nvPr>
        </p:nvSpPr>
        <p:spPr/>
        <p:txBody>
          <a:bodyPr/>
          <a:lstStyle/>
          <a:p>
            <a:fld id="{4EEBB75E-9C87-4325-BD1A-2FD4B038B5A5}" type="datetimeFigureOut">
              <a:rPr lang="en-IN" smtClean="0"/>
              <a:t>18-04-2023</a:t>
            </a:fld>
            <a:endParaRPr lang="en-IN"/>
          </a:p>
        </p:txBody>
      </p:sp>
      <p:sp>
        <p:nvSpPr>
          <p:cNvPr id="5" name="Footer Placeholder 4">
            <a:extLst>
              <a:ext uri="{FF2B5EF4-FFF2-40B4-BE49-F238E27FC236}">
                <a16:creationId xmlns:a16="http://schemas.microsoft.com/office/drawing/2014/main" id="{5750B1B5-9EB4-496A-0A6C-601338316AB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1DC12C5-0A6C-1595-8563-0FAA1D110C0C}"/>
              </a:ext>
            </a:extLst>
          </p:cNvPr>
          <p:cNvSpPr>
            <a:spLocks noGrp="1"/>
          </p:cNvSpPr>
          <p:nvPr>
            <p:ph type="sldNum" sz="quarter" idx="12"/>
          </p:nvPr>
        </p:nvSpPr>
        <p:spPr/>
        <p:txBody>
          <a:bodyPr/>
          <a:lstStyle/>
          <a:p>
            <a:fld id="{802CB4C7-40E1-4591-8FA9-2C4A0CE478EF}" type="slidenum">
              <a:rPr lang="en-IN" smtClean="0"/>
              <a:t>‹#›</a:t>
            </a:fld>
            <a:endParaRPr lang="en-IN"/>
          </a:p>
        </p:txBody>
      </p:sp>
    </p:spTree>
    <p:extLst>
      <p:ext uri="{BB962C8B-B14F-4D97-AF65-F5344CB8AC3E}">
        <p14:creationId xmlns:p14="http://schemas.microsoft.com/office/powerpoint/2010/main" val="610485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8B565-2152-54CB-8FE0-AAF816CFDD0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3E3C85D-6133-B9A6-37C7-2873186CB2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5AE71D2-38E1-835D-5F40-85F4D69D80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EF8B07A-8F77-3999-94CE-D8448B8E0C3E}"/>
              </a:ext>
            </a:extLst>
          </p:cNvPr>
          <p:cNvSpPr>
            <a:spLocks noGrp="1"/>
          </p:cNvSpPr>
          <p:nvPr>
            <p:ph type="dt" sz="half" idx="10"/>
          </p:nvPr>
        </p:nvSpPr>
        <p:spPr/>
        <p:txBody>
          <a:bodyPr/>
          <a:lstStyle/>
          <a:p>
            <a:fld id="{4EEBB75E-9C87-4325-BD1A-2FD4B038B5A5}" type="datetimeFigureOut">
              <a:rPr lang="en-IN" smtClean="0"/>
              <a:t>18-04-2023</a:t>
            </a:fld>
            <a:endParaRPr lang="en-IN"/>
          </a:p>
        </p:txBody>
      </p:sp>
      <p:sp>
        <p:nvSpPr>
          <p:cNvPr id="6" name="Footer Placeholder 5">
            <a:extLst>
              <a:ext uri="{FF2B5EF4-FFF2-40B4-BE49-F238E27FC236}">
                <a16:creationId xmlns:a16="http://schemas.microsoft.com/office/drawing/2014/main" id="{85469E88-A578-4FCB-3799-E82C216C0F2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9352E8F-0324-C7B8-184C-FB4E915844A5}"/>
              </a:ext>
            </a:extLst>
          </p:cNvPr>
          <p:cNvSpPr>
            <a:spLocks noGrp="1"/>
          </p:cNvSpPr>
          <p:nvPr>
            <p:ph type="sldNum" sz="quarter" idx="12"/>
          </p:nvPr>
        </p:nvSpPr>
        <p:spPr/>
        <p:txBody>
          <a:bodyPr/>
          <a:lstStyle/>
          <a:p>
            <a:fld id="{802CB4C7-40E1-4591-8FA9-2C4A0CE478EF}" type="slidenum">
              <a:rPr lang="en-IN" smtClean="0"/>
              <a:t>‹#›</a:t>
            </a:fld>
            <a:endParaRPr lang="en-IN"/>
          </a:p>
        </p:txBody>
      </p:sp>
    </p:spTree>
    <p:extLst>
      <p:ext uri="{BB962C8B-B14F-4D97-AF65-F5344CB8AC3E}">
        <p14:creationId xmlns:p14="http://schemas.microsoft.com/office/powerpoint/2010/main" val="781362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EDD8C-337A-AA2D-6D12-0F52C44F02B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345E933-4849-FCB3-D13F-8CDF2A206C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5753AE-CD35-389A-8E33-9A4B71D0B2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59671F28-8F82-582E-C026-D8D4B920D5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FA678A-C02F-BAB0-1E6E-5D36B15956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94BE15B-6982-29C6-2F54-41D7087FE086}"/>
              </a:ext>
            </a:extLst>
          </p:cNvPr>
          <p:cNvSpPr>
            <a:spLocks noGrp="1"/>
          </p:cNvSpPr>
          <p:nvPr>
            <p:ph type="dt" sz="half" idx="10"/>
          </p:nvPr>
        </p:nvSpPr>
        <p:spPr/>
        <p:txBody>
          <a:bodyPr/>
          <a:lstStyle/>
          <a:p>
            <a:fld id="{4EEBB75E-9C87-4325-BD1A-2FD4B038B5A5}" type="datetimeFigureOut">
              <a:rPr lang="en-IN" smtClean="0"/>
              <a:t>18-04-2023</a:t>
            </a:fld>
            <a:endParaRPr lang="en-IN"/>
          </a:p>
        </p:txBody>
      </p:sp>
      <p:sp>
        <p:nvSpPr>
          <p:cNvPr id="8" name="Footer Placeholder 7">
            <a:extLst>
              <a:ext uri="{FF2B5EF4-FFF2-40B4-BE49-F238E27FC236}">
                <a16:creationId xmlns:a16="http://schemas.microsoft.com/office/drawing/2014/main" id="{CD38E6F7-490B-4EC6-EF76-8C2E9423A96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56932F5F-821B-5859-9945-4CE447BC4758}"/>
              </a:ext>
            </a:extLst>
          </p:cNvPr>
          <p:cNvSpPr>
            <a:spLocks noGrp="1"/>
          </p:cNvSpPr>
          <p:nvPr>
            <p:ph type="sldNum" sz="quarter" idx="12"/>
          </p:nvPr>
        </p:nvSpPr>
        <p:spPr/>
        <p:txBody>
          <a:bodyPr/>
          <a:lstStyle/>
          <a:p>
            <a:fld id="{802CB4C7-40E1-4591-8FA9-2C4A0CE478EF}" type="slidenum">
              <a:rPr lang="en-IN" smtClean="0"/>
              <a:t>‹#›</a:t>
            </a:fld>
            <a:endParaRPr lang="en-IN"/>
          </a:p>
        </p:txBody>
      </p:sp>
    </p:spTree>
    <p:extLst>
      <p:ext uri="{BB962C8B-B14F-4D97-AF65-F5344CB8AC3E}">
        <p14:creationId xmlns:p14="http://schemas.microsoft.com/office/powerpoint/2010/main" val="1079173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92117-6A20-F614-EFD0-2774A934F3D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6C9334DC-1916-985A-7625-3198E966EE4E}"/>
              </a:ext>
            </a:extLst>
          </p:cNvPr>
          <p:cNvSpPr>
            <a:spLocks noGrp="1"/>
          </p:cNvSpPr>
          <p:nvPr>
            <p:ph type="dt" sz="half" idx="10"/>
          </p:nvPr>
        </p:nvSpPr>
        <p:spPr/>
        <p:txBody>
          <a:bodyPr/>
          <a:lstStyle/>
          <a:p>
            <a:fld id="{4EEBB75E-9C87-4325-BD1A-2FD4B038B5A5}" type="datetimeFigureOut">
              <a:rPr lang="en-IN" smtClean="0"/>
              <a:t>18-04-2023</a:t>
            </a:fld>
            <a:endParaRPr lang="en-IN"/>
          </a:p>
        </p:txBody>
      </p:sp>
      <p:sp>
        <p:nvSpPr>
          <p:cNvPr id="4" name="Footer Placeholder 3">
            <a:extLst>
              <a:ext uri="{FF2B5EF4-FFF2-40B4-BE49-F238E27FC236}">
                <a16:creationId xmlns:a16="http://schemas.microsoft.com/office/drawing/2014/main" id="{BCBC441A-0D05-9353-7BCF-51897B83AFBA}"/>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7A237AF1-827D-5EF7-EAA3-7BBCCD8AFD6E}"/>
              </a:ext>
            </a:extLst>
          </p:cNvPr>
          <p:cNvSpPr>
            <a:spLocks noGrp="1"/>
          </p:cNvSpPr>
          <p:nvPr>
            <p:ph type="sldNum" sz="quarter" idx="12"/>
          </p:nvPr>
        </p:nvSpPr>
        <p:spPr/>
        <p:txBody>
          <a:bodyPr/>
          <a:lstStyle/>
          <a:p>
            <a:fld id="{802CB4C7-40E1-4591-8FA9-2C4A0CE478EF}" type="slidenum">
              <a:rPr lang="en-IN" smtClean="0"/>
              <a:t>‹#›</a:t>
            </a:fld>
            <a:endParaRPr lang="en-IN"/>
          </a:p>
        </p:txBody>
      </p:sp>
    </p:spTree>
    <p:extLst>
      <p:ext uri="{BB962C8B-B14F-4D97-AF65-F5344CB8AC3E}">
        <p14:creationId xmlns:p14="http://schemas.microsoft.com/office/powerpoint/2010/main" val="2376535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F1C5D7-DC8F-5FF1-5290-0224D231D95F}"/>
              </a:ext>
            </a:extLst>
          </p:cNvPr>
          <p:cNvSpPr>
            <a:spLocks noGrp="1"/>
          </p:cNvSpPr>
          <p:nvPr>
            <p:ph type="dt" sz="half" idx="10"/>
          </p:nvPr>
        </p:nvSpPr>
        <p:spPr/>
        <p:txBody>
          <a:bodyPr/>
          <a:lstStyle/>
          <a:p>
            <a:fld id="{4EEBB75E-9C87-4325-BD1A-2FD4B038B5A5}" type="datetimeFigureOut">
              <a:rPr lang="en-IN" smtClean="0"/>
              <a:t>18-04-2023</a:t>
            </a:fld>
            <a:endParaRPr lang="en-IN"/>
          </a:p>
        </p:txBody>
      </p:sp>
      <p:sp>
        <p:nvSpPr>
          <p:cNvPr id="3" name="Footer Placeholder 2">
            <a:extLst>
              <a:ext uri="{FF2B5EF4-FFF2-40B4-BE49-F238E27FC236}">
                <a16:creationId xmlns:a16="http://schemas.microsoft.com/office/drawing/2014/main" id="{8CB607C7-1177-1C63-5B8C-CFED630BF548}"/>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8D082B8-24DC-E314-DF7D-463302BA20D2}"/>
              </a:ext>
            </a:extLst>
          </p:cNvPr>
          <p:cNvSpPr>
            <a:spLocks noGrp="1"/>
          </p:cNvSpPr>
          <p:nvPr>
            <p:ph type="sldNum" sz="quarter" idx="12"/>
          </p:nvPr>
        </p:nvSpPr>
        <p:spPr/>
        <p:txBody>
          <a:bodyPr/>
          <a:lstStyle/>
          <a:p>
            <a:fld id="{802CB4C7-40E1-4591-8FA9-2C4A0CE478EF}" type="slidenum">
              <a:rPr lang="en-IN" smtClean="0"/>
              <a:t>‹#›</a:t>
            </a:fld>
            <a:endParaRPr lang="en-IN"/>
          </a:p>
        </p:txBody>
      </p:sp>
    </p:spTree>
    <p:extLst>
      <p:ext uri="{BB962C8B-B14F-4D97-AF65-F5344CB8AC3E}">
        <p14:creationId xmlns:p14="http://schemas.microsoft.com/office/powerpoint/2010/main" val="2409161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9139E-7C96-9401-C8A7-320F46F3E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41523E4-AA9B-6394-E1BE-596E21548C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B2963792-DFDF-84AF-675F-50153BB3B6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9165FE-DBE4-1B14-FF00-0505136AA8A3}"/>
              </a:ext>
            </a:extLst>
          </p:cNvPr>
          <p:cNvSpPr>
            <a:spLocks noGrp="1"/>
          </p:cNvSpPr>
          <p:nvPr>
            <p:ph type="dt" sz="half" idx="10"/>
          </p:nvPr>
        </p:nvSpPr>
        <p:spPr/>
        <p:txBody>
          <a:bodyPr/>
          <a:lstStyle/>
          <a:p>
            <a:fld id="{4EEBB75E-9C87-4325-BD1A-2FD4B038B5A5}" type="datetimeFigureOut">
              <a:rPr lang="en-IN" smtClean="0"/>
              <a:t>18-04-2023</a:t>
            </a:fld>
            <a:endParaRPr lang="en-IN"/>
          </a:p>
        </p:txBody>
      </p:sp>
      <p:sp>
        <p:nvSpPr>
          <p:cNvPr id="6" name="Footer Placeholder 5">
            <a:extLst>
              <a:ext uri="{FF2B5EF4-FFF2-40B4-BE49-F238E27FC236}">
                <a16:creationId xmlns:a16="http://schemas.microsoft.com/office/drawing/2014/main" id="{95F44738-EA11-3E5B-5D77-FBED63EEDF5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B57B294-0335-AAD6-8518-9F3389CEEE44}"/>
              </a:ext>
            </a:extLst>
          </p:cNvPr>
          <p:cNvSpPr>
            <a:spLocks noGrp="1"/>
          </p:cNvSpPr>
          <p:nvPr>
            <p:ph type="sldNum" sz="quarter" idx="12"/>
          </p:nvPr>
        </p:nvSpPr>
        <p:spPr/>
        <p:txBody>
          <a:bodyPr/>
          <a:lstStyle/>
          <a:p>
            <a:fld id="{802CB4C7-40E1-4591-8FA9-2C4A0CE478EF}" type="slidenum">
              <a:rPr lang="en-IN" smtClean="0"/>
              <a:t>‹#›</a:t>
            </a:fld>
            <a:endParaRPr lang="en-IN"/>
          </a:p>
        </p:txBody>
      </p:sp>
    </p:spTree>
    <p:extLst>
      <p:ext uri="{BB962C8B-B14F-4D97-AF65-F5344CB8AC3E}">
        <p14:creationId xmlns:p14="http://schemas.microsoft.com/office/powerpoint/2010/main" val="337402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82500-E3EF-1FE1-1240-B122D31D88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F4D918D-99FE-6516-696D-8E95E64F6D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D2D57FC8-81E0-9E31-CF10-5C39E5203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F8805F-1B55-90B7-D0CF-87BAE64872A8}"/>
              </a:ext>
            </a:extLst>
          </p:cNvPr>
          <p:cNvSpPr>
            <a:spLocks noGrp="1"/>
          </p:cNvSpPr>
          <p:nvPr>
            <p:ph type="dt" sz="half" idx="10"/>
          </p:nvPr>
        </p:nvSpPr>
        <p:spPr/>
        <p:txBody>
          <a:bodyPr/>
          <a:lstStyle/>
          <a:p>
            <a:fld id="{4EEBB75E-9C87-4325-BD1A-2FD4B038B5A5}" type="datetimeFigureOut">
              <a:rPr lang="en-IN" smtClean="0"/>
              <a:t>18-04-2023</a:t>
            </a:fld>
            <a:endParaRPr lang="en-IN"/>
          </a:p>
        </p:txBody>
      </p:sp>
      <p:sp>
        <p:nvSpPr>
          <p:cNvPr id="6" name="Footer Placeholder 5">
            <a:extLst>
              <a:ext uri="{FF2B5EF4-FFF2-40B4-BE49-F238E27FC236}">
                <a16:creationId xmlns:a16="http://schemas.microsoft.com/office/drawing/2014/main" id="{BA3C6B56-E229-1646-220B-8A4B308B614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479C37D-B481-5BCE-C6EB-2C8971C7A71D}"/>
              </a:ext>
            </a:extLst>
          </p:cNvPr>
          <p:cNvSpPr>
            <a:spLocks noGrp="1"/>
          </p:cNvSpPr>
          <p:nvPr>
            <p:ph type="sldNum" sz="quarter" idx="12"/>
          </p:nvPr>
        </p:nvSpPr>
        <p:spPr/>
        <p:txBody>
          <a:bodyPr/>
          <a:lstStyle/>
          <a:p>
            <a:fld id="{802CB4C7-40E1-4591-8FA9-2C4A0CE478EF}" type="slidenum">
              <a:rPr lang="en-IN" smtClean="0"/>
              <a:t>‹#›</a:t>
            </a:fld>
            <a:endParaRPr lang="en-IN"/>
          </a:p>
        </p:txBody>
      </p:sp>
    </p:spTree>
    <p:extLst>
      <p:ext uri="{BB962C8B-B14F-4D97-AF65-F5344CB8AC3E}">
        <p14:creationId xmlns:p14="http://schemas.microsoft.com/office/powerpoint/2010/main" val="2116549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29EE8E-A5E1-A547-691F-7070CA8055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73BF5B0-79DF-6DC5-D2CE-2589D838D9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FB4CE7B-3ABA-2D1D-BBBE-8CF80A7E65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EBB75E-9C87-4325-BD1A-2FD4B038B5A5}" type="datetimeFigureOut">
              <a:rPr lang="en-IN" smtClean="0"/>
              <a:t>18-04-2023</a:t>
            </a:fld>
            <a:endParaRPr lang="en-IN"/>
          </a:p>
        </p:txBody>
      </p:sp>
      <p:sp>
        <p:nvSpPr>
          <p:cNvPr id="5" name="Footer Placeholder 4">
            <a:extLst>
              <a:ext uri="{FF2B5EF4-FFF2-40B4-BE49-F238E27FC236}">
                <a16:creationId xmlns:a16="http://schemas.microsoft.com/office/drawing/2014/main" id="{1D53295E-766E-03C9-8334-A82C1DABD8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380CE089-0467-FFC3-C87D-2900E0DE85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2CB4C7-40E1-4591-8FA9-2C4A0CE478EF}" type="slidenum">
              <a:rPr lang="en-IN" smtClean="0"/>
              <a:t>‹#›</a:t>
            </a:fld>
            <a:endParaRPr lang="en-IN"/>
          </a:p>
        </p:txBody>
      </p:sp>
    </p:spTree>
    <p:extLst>
      <p:ext uri="{BB962C8B-B14F-4D97-AF65-F5344CB8AC3E}">
        <p14:creationId xmlns:p14="http://schemas.microsoft.com/office/powerpoint/2010/main" val="2697376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2343" y="381001"/>
            <a:ext cx="9985828" cy="523220"/>
          </a:xfrm>
          <a:prstGeom prst="rect">
            <a:avLst/>
          </a:prstGeom>
          <a:noFill/>
        </p:spPr>
        <p:txBody>
          <a:bodyPr wrap="square" rtlCol="0">
            <a:spAutoFit/>
          </a:bodyPr>
          <a:lstStyle/>
          <a:p>
            <a:r>
              <a:rPr lang="en-US" sz="2800" dirty="0">
                <a:latin typeface="Book Antiqua" panose="02040602050305030304" pitchFamily="18" charset="0"/>
              </a:rPr>
              <a:t>RUNGTA COLLEGE OF DENTAL SCIENCES &amp; RESEARCH </a:t>
            </a:r>
          </a:p>
        </p:txBody>
      </p:sp>
      <p:sp>
        <p:nvSpPr>
          <p:cNvPr id="4" name="TextBox 3"/>
          <p:cNvSpPr txBox="1"/>
          <p:nvPr/>
        </p:nvSpPr>
        <p:spPr>
          <a:xfrm>
            <a:off x="145142" y="2467428"/>
            <a:ext cx="5551714" cy="1384995"/>
          </a:xfrm>
          <a:prstGeom prst="rect">
            <a:avLst/>
          </a:prstGeom>
          <a:noFill/>
        </p:spPr>
        <p:txBody>
          <a:bodyPr wrap="square" rtlCol="0">
            <a:spAutoFit/>
          </a:bodyPr>
          <a:lstStyle/>
          <a:p>
            <a:r>
              <a:rPr lang="en-US" sz="2800" dirty="0">
                <a:latin typeface="Book Antiqua" panose="02040602050305030304" pitchFamily="18" charset="0"/>
              </a:rPr>
              <a:t>TITLE OF THE TOPIC: COMPLEXAMALGAM RESTORATION  </a:t>
            </a:r>
          </a:p>
        </p:txBody>
      </p:sp>
      <p:sp>
        <p:nvSpPr>
          <p:cNvPr id="6" name="TextBox 5"/>
          <p:cNvSpPr txBox="1"/>
          <p:nvPr/>
        </p:nvSpPr>
        <p:spPr>
          <a:xfrm>
            <a:off x="203200" y="5715000"/>
            <a:ext cx="11393714" cy="954107"/>
          </a:xfrm>
          <a:prstGeom prst="rect">
            <a:avLst/>
          </a:prstGeom>
          <a:noFill/>
        </p:spPr>
        <p:txBody>
          <a:bodyPr wrap="square" rtlCol="0">
            <a:spAutoFit/>
          </a:bodyPr>
          <a:lstStyle/>
          <a:p>
            <a:pPr algn="ctr"/>
            <a:r>
              <a:rPr lang="en-US" sz="2800" dirty="0">
                <a:latin typeface="Book Antiqua" panose="02040602050305030304" pitchFamily="18" charset="0"/>
              </a:rPr>
              <a:t>DEPARTMENT OF CONSERVATIVE DENTISTRY AND ENDODONTICS </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81" r="15781"/>
          <a:stretch/>
        </p:blipFill>
        <p:spPr>
          <a:xfrm>
            <a:off x="0" y="-14515"/>
            <a:ext cx="1857828" cy="2114550"/>
          </a:xfrm>
          <a:prstGeom prst="rect">
            <a:avLst/>
          </a:prstGeom>
        </p:spPr>
      </p:pic>
      <p:sp>
        <p:nvSpPr>
          <p:cNvPr id="2" name="Slide Number Placeholder 1"/>
          <p:cNvSpPr>
            <a:spLocks noGrp="1"/>
          </p:cNvSpPr>
          <p:nvPr>
            <p:ph type="sldNum" sz="quarter" idx="12"/>
          </p:nvPr>
        </p:nvSpPr>
        <p:spPr/>
        <p:txBody>
          <a:bodyPr/>
          <a:lstStyle/>
          <a:p>
            <a:fld id="{72795863-2509-495E-A4D3-2D1EB08AA326}" type="slidenum">
              <a:rPr lang="en-US" smtClean="0"/>
              <a:t>1</a:t>
            </a:fld>
            <a:endParaRPr lang="en-US" dirty="0"/>
          </a:p>
        </p:txBody>
      </p:sp>
    </p:spTree>
    <p:extLst>
      <p:ext uri="{BB962C8B-B14F-4D97-AF65-F5344CB8AC3E}">
        <p14:creationId xmlns:p14="http://schemas.microsoft.com/office/powerpoint/2010/main" val="2076047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5" name="Content Placeholder 3"/>
          <p:cNvPicPr>
            <a:picLocks noGrp="1" noChangeAspect="1"/>
          </p:cNvPicPr>
          <p:nvPr>
            <p:ph idx="1"/>
          </p:nvPr>
        </p:nvPicPr>
        <p:blipFill>
          <a:blip r:embed="rId2"/>
          <a:stretch>
            <a:fillRect/>
          </a:stretch>
        </p:blipFill>
        <p:spPr>
          <a:xfrm>
            <a:off x="2024035" y="500042"/>
            <a:ext cx="8501097" cy="5700300"/>
          </a:xfrm>
          <a:prstGeom prst="rect">
            <a:avLst/>
          </a:prstGeom>
          <a:ln w="38100">
            <a:solidFill>
              <a:schemeClr val="tx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7" name="Diagram 2"/>
          <p:cNvGraphicFramePr>
            <a:graphicFrameLocks/>
          </p:cNvGraphicFramePr>
          <p:nvPr/>
        </p:nvGraphicFramePr>
        <p:xfrm>
          <a:off x="1295401" y="609600"/>
          <a:ext cx="8863542" cy="5528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5" name="Title 1"/>
          <p:cNvSpPr>
            <a:spLocks noGrp="1"/>
          </p:cNvSpPr>
          <p:nvPr>
            <p:ph type="title"/>
          </p:nvPr>
        </p:nvSpPr>
        <p:spPr/>
        <p:txBody>
          <a:bodyPr>
            <a:normAutofit/>
          </a:bodyPr>
          <a:lstStyle/>
          <a:p>
            <a:r>
              <a:rPr lang="en-US" sz="4000" b="1" u="sng" dirty="0">
                <a:solidFill>
                  <a:srgbClr val="002060"/>
                </a:solidFill>
              </a:rPr>
              <a:t>MECHANICAL ASPECT:</a:t>
            </a:r>
          </a:p>
        </p:txBody>
      </p:sp>
      <p:sp>
        <p:nvSpPr>
          <p:cNvPr id="1048766" name="Content Placeholder 2"/>
          <p:cNvSpPr>
            <a:spLocks noGrp="1"/>
          </p:cNvSpPr>
          <p:nvPr>
            <p:ph idx="1"/>
          </p:nvPr>
        </p:nvSpPr>
        <p:spPr/>
        <p:txBody>
          <a:bodyPr/>
          <a:lstStyle/>
          <a:p>
            <a:pPr lvl="0"/>
            <a:r>
              <a:rPr lang="en-US" dirty="0"/>
              <a:t>PIN AND TOOTH STRUCTURE</a:t>
            </a:r>
          </a:p>
          <a:p>
            <a:pPr lvl="1"/>
            <a:r>
              <a:rPr lang="en-US" dirty="0"/>
              <a:t>Stressing capabilities of pins</a:t>
            </a:r>
          </a:p>
          <a:p>
            <a:pPr lvl="1"/>
            <a:r>
              <a:rPr lang="en-US" dirty="0"/>
              <a:t>Retention of pins in dentin</a:t>
            </a:r>
          </a:p>
          <a:p>
            <a:pPr lvl="1"/>
            <a:r>
              <a:rPr lang="en-US" dirty="0" err="1"/>
              <a:t>Microcracking</a:t>
            </a:r>
            <a:r>
              <a:rPr lang="en-US" dirty="0"/>
              <a:t> and crazing</a:t>
            </a:r>
          </a:p>
          <a:p>
            <a:pPr lvl="0"/>
            <a:r>
              <a:rPr lang="en-US" dirty="0"/>
              <a:t>PIN AND RESTORATIVE MATERIAL</a:t>
            </a:r>
          </a:p>
          <a:p>
            <a:pPr lvl="1"/>
            <a:r>
              <a:rPr lang="en-US" dirty="0"/>
              <a:t>Effect of pin on the strength of the amalgam</a:t>
            </a:r>
          </a:p>
          <a:p>
            <a:pPr lvl="1"/>
            <a:r>
              <a:rPr lang="en-US" dirty="0"/>
              <a:t>Retention of the pin to restorative material</a:t>
            </a:r>
          </a:p>
          <a:p>
            <a:pPr marL="0" indent="0">
              <a:buNone/>
            </a:pPr>
            <a:endParaRPr lang="en-US" dirty="0"/>
          </a:p>
          <a:p>
            <a:pPr lvl="0"/>
            <a:endParaRPr lang="en-US" dirty="0"/>
          </a:p>
          <a:p>
            <a:endParaRPr lang="en-US" dirty="0"/>
          </a:p>
        </p:txBody>
      </p:sp>
      <p:pic>
        <p:nvPicPr>
          <p:cNvPr id="2097196" name="Picture 3"/>
          <p:cNvPicPr>
            <a:picLocks noChangeAspect="1"/>
          </p:cNvPicPr>
          <p:nvPr/>
        </p:nvPicPr>
        <p:blipFill>
          <a:blip r:embed="rId2"/>
          <a:stretch>
            <a:fillRect/>
          </a:stretch>
        </p:blipFill>
        <p:spPr>
          <a:xfrm>
            <a:off x="7167570" y="1714488"/>
            <a:ext cx="3486150" cy="3238500"/>
          </a:xfrm>
          <a:prstGeom prst="rect">
            <a:avLst/>
          </a:prstGeom>
          <a:ln w="38100">
            <a:solidFill>
              <a:schemeClr val="tx1"/>
            </a:solidFill>
          </a:ln>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7" name="Rectangle 4"/>
          <p:cNvSpPr/>
          <p:nvPr/>
        </p:nvSpPr>
        <p:spPr>
          <a:xfrm>
            <a:off x="152400" y="-255586"/>
            <a:ext cx="9371012"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a:solidFill>
                  <a:srgbClr val="FF0000"/>
                </a:solidFill>
              </a:rPr>
            </a:br>
            <a:r>
              <a:rPr lang="en-US">
                <a:solidFill>
                  <a:srgbClr val="FF0000"/>
                </a:solidFill>
              </a:rPr>
              <a:t>PIN AND TOOTH STRUCTURE</a:t>
            </a:r>
            <a:endParaRPr lang="en-IN"/>
          </a:p>
        </p:txBody>
      </p:sp>
      <p:sp>
        <p:nvSpPr>
          <p:cNvPr id="1048768" name="Title 2"/>
          <p:cNvSpPr>
            <a:spLocks noGrp="1"/>
          </p:cNvSpPr>
          <p:nvPr>
            <p:ph type="title"/>
          </p:nvPr>
        </p:nvSpPr>
        <p:spPr>
          <a:xfrm>
            <a:off x="457200" y="-174116"/>
            <a:ext cx="10895232" cy="1295400"/>
          </a:xfrm>
        </p:spPr>
        <p:txBody>
          <a:bodyPr>
            <a:normAutofit fontScale="90000"/>
          </a:bodyPr>
          <a:lstStyle/>
          <a:p>
            <a:br>
              <a:rPr lang="en-US" u="sng" dirty="0">
                <a:solidFill>
                  <a:srgbClr val="FF0000"/>
                </a:solidFill>
              </a:rPr>
            </a:br>
            <a:br>
              <a:rPr lang="en-US" u="sng" dirty="0">
                <a:solidFill>
                  <a:srgbClr val="FF0000"/>
                </a:solidFill>
              </a:rPr>
            </a:br>
            <a:r>
              <a:rPr lang="en-US" b="1" u="sng" dirty="0">
                <a:solidFill>
                  <a:srgbClr val="002060"/>
                </a:solidFill>
              </a:rPr>
              <a:t>STRESSING CAPABILITIES OF PINS</a:t>
            </a:r>
            <a:br>
              <a:rPr lang="en-US" b="1" u="sng" dirty="0">
                <a:solidFill>
                  <a:srgbClr val="002060"/>
                </a:solidFill>
              </a:rPr>
            </a:br>
            <a:endParaRPr lang="en-US" b="1" u="sng" dirty="0">
              <a:solidFill>
                <a:srgbClr val="002060"/>
              </a:solidFill>
            </a:endParaRPr>
          </a:p>
        </p:txBody>
      </p:sp>
      <p:sp>
        <p:nvSpPr>
          <p:cNvPr id="1048769" name="Content Placeholder 1"/>
          <p:cNvSpPr>
            <a:spLocks noGrp="1"/>
          </p:cNvSpPr>
          <p:nvPr>
            <p:ph idx="1"/>
          </p:nvPr>
        </p:nvSpPr>
        <p:spPr>
          <a:xfrm>
            <a:off x="457200" y="1202755"/>
            <a:ext cx="6324600" cy="5426646"/>
          </a:xfrm>
        </p:spPr>
        <p:txBody>
          <a:bodyPr>
            <a:normAutofit/>
          </a:bodyPr>
          <a:lstStyle/>
          <a:p>
            <a:pPr marL="82296" indent="0">
              <a:buNone/>
            </a:pPr>
            <a:r>
              <a:rPr lang="en-US" b="1" dirty="0">
                <a:latin typeface="Times New Roman" panose="02020603050405020304" pitchFamily="18" charset="0"/>
                <a:cs typeface="Times New Roman" panose="02020603050405020304" pitchFamily="18" charset="0"/>
              </a:rPr>
              <a:t>Factors that will affect stresses are</a:t>
            </a:r>
          </a:p>
          <a:p>
            <a:pPr marL="596646" indent="-514350">
              <a:buFont typeface="+mj-lt"/>
              <a:buAutoNum type="arabicPeriod"/>
            </a:pPr>
            <a:r>
              <a:rPr lang="en-US" sz="2400" b="1" dirty="0">
                <a:solidFill>
                  <a:srgbClr val="FF0000"/>
                </a:solidFill>
                <a:latin typeface="Times New Roman" panose="02020603050405020304" pitchFamily="18" charset="0"/>
                <a:cs typeface="Times New Roman" panose="02020603050405020304" pitchFamily="18" charset="0"/>
              </a:rPr>
              <a:t>Type of pins</a:t>
            </a:r>
          </a:p>
          <a:p>
            <a:pPr marL="82296" indent="0">
              <a:buNone/>
            </a:pPr>
            <a:endParaRPr lang="en-US" b="1" dirty="0">
              <a:solidFill>
                <a:srgbClr val="FF0000"/>
              </a:solidFill>
            </a:endParaRPr>
          </a:p>
          <a:p>
            <a:endParaRPr lang="en-US" dirty="0"/>
          </a:p>
        </p:txBody>
      </p:sp>
      <p:pic>
        <p:nvPicPr>
          <p:cNvPr id="2097197" name="Picture 5"/>
          <p:cNvPicPr>
            <a:picLocks noChangeAspect="1" noChangeArrowheads="1"/>
          </p:cNvPicPr>
          <p:nvPr/>
        </p:nvPicPr>
        <p:blipFill>
          <a:blip r:embed="rId3">
            <a:lum bright="-12000" contrast="30000"/>
          </a:blip>
          <a:srcRect l="6738" t="2438" r="9026" b="70732"/>
          <a:stretch>
            <a:fillRect/>
          </a:stretch>
        </p:blipFill>
        <p:spPr bwMode="auto">
          <a:xfrm>
            <a:off x="7160531" y="3025397"/>
            <a:ext cx="4221881" cy="1658757"/>
          </a:xfrm>
          <a:prstGeom prst="rect">
            <a:avLst/>
          </a:prstGeom>
          <a:noFill/>
          <a:ln w="28575" cap="sq">
            <a:solidFill>
              <a:srgbClr val="CC6600"/>
            </a:solidFill>
            <a:miter lim="800000"/>
            <a:headEnd type="none" w="sm" len="sm"/>
            <a:tailEnd type="none" w="sm" len="sm"/>
          </a:ln>
          <a:effectLst/>
        </p:spPr>
      </p:pic>
      <p:pic>
        <p:nvPicPr>
          <p:cNvPr id="2097198" name="Picture 5"/>
          <p:cNvPicPr>
            <a:picLocks noChangeAspect="1"/>
          </p:cNvPicPr>
          <p:nvPr/>
        </p:nvPicPr>
        <p:blipFill>
          <a:blip r:embed="rId4"/>
          <a:stretch>
            <a:fillRect/>
          </a:stretch>
        </p:blipFill>
        <p:spPr>
          <a:xfrm>
            <a:off x="8024826" y="642918"/>
            <a:ext cx="3071834" cy="1982530"/>
          </a:xfrm>
          <a:prstGeom prst="rect">
            <a:avLst/>
          </a:prstGeom>
        </p:spPr>
      </p:pic>
      <p:pic>
        <p:nvPicPr>
          <p:cNvPr id="2097199" name="Picture 6"/>
          <p:cNvPicPr>
            <a:picLocks noChangeAspect="1"/>
          </p:cNvPicPr>
          <p:nvPr/>
        </p:nvPicPr>
        <p:blipFill>
          <a:blip r:embed="rId5"/>
          <a:stretch>
            <a:fillRect/>
          </a:stretch>
        </p:blipFill>
        <p:spPr>
          <a:xfrm>
            <a:off x="7010400" y="4981306"/>
            <a:ext cx="4157698" cy="1627923"/>
          </a:xfrm>
          <a:prstGeom prst="rect">
            <a:avLst/>
          </a:prstGeom>
        </p:spPr>
      </p:pic>
      <p:pic>
        <p:nvPicPr>
          <p:cNvPr id="2097200" name="Picture 4"/>
          <p:cNvPicPr>
            <a:picLocks noChangeAspect="1" noChangeArrowheads="1"/>
          </p:cNvPicPr>
          <p:nvPr/>
        </p:nvPicPr>
        <p:blipFill>
          <a:blip r:embed="rId6"/>
          <a:srcRect/>
          <a:stretch>
            <a:fillRect/>
          </a:stretch>
        </p:blipFill>
        <p:spPr bwMode="auto">
          <a:xfrm>
            <a:off x="238085" y="2428868"/>
            <a:ext cx="6559609" cy="2571768"/>
          </a:xfrm>
          <a:prstGeom prst="rect">
            <a:avLst/>
          </a:prstGeom>
          <a:noFill/>
          <a:ln w="9525">
            <a:noFill/>
            <a:miter lim="800000"/>
            <a:headEnd/>
            <a:tailEnd/>
          </a:ln>
          <a:effectLst/>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3" name="Content Placeholder 2"/>
          <p:cNvSpPr>
            <a:spLocks noGrp="1"/>
          </p:cNvSpPr>
          <p:nvPr>
            <p:ph idx="1"/>
          </p:nvPr>
        </p:nvSpPr>
        <p:spPr>
          <a:xfrm>
            <a:off x="738150" y="571480"/>
            <a:ext cx="10358510" cy="5643602"/>
          </a:xfrm>
        </p:spPr>
        <p:txBody>
          <a:bodyPr>
            <a:normAutofit fontScale="77500" lnSpcReduction="20000"/>
          </a:bodyPr>
          <a:lstStyle/>
          <a:p>
            <a:pPr marL="596646" indent="-514350">
              <a:buAutoNum type="arabicPeriod" startAt="2"/>
            </a:pPr>
            <a:r>
              <a:rPr lang="en-US" b="1" dirty="0">
                <a:solidFill>
                  <a:srgbClr val="FF0000"/>
                </a:solidFill>
                <a:latin typeface="Times New Roman" panose="02020603050405020304" pitchFamily="18" charset="0"/>
                <a:cs typeface="Times New Roman" panose="02020603050405020304" pitchFamily="18" charset="0"/>
              </a:rPr>
              <a:t>Diameter of pins</a:t>
            </a:r>
          </a:p>
          <a:p>
            <a:pPr marL="596646" indent="-514350">
              <a:buAutoNum type="arabicPeriod" startAt="2"/>
            </a:pPr>
            <a:r>
              <a:rPr lang="en-US" b="1" dirty="0">
                <a:solidFill>
                  <a:srgbClr val="FF0000"/>
                </a:solidFill>
                <a:latin typeface="Times New Roman" panose="02020603050405020304" pitchFamily="18" charset="0"/>
                <a:cs typeface="Times New Roman" panose="02020603050405020304" pitchFamily="18" charset="0"/>
              </a:rPr>
              <a:t>Pin depth and dentinal engagement</a:t>
            </a:r>
          </a:p>
          <a:p>
            <a:pPr marL="596646" indent="-514350">
              <a:buAutoNum type="arabicPeriod" startAt="2"/>
            </a:pPr>
            <a:endParaRPr lang="en-IN" b="1" dirty="0">
              <a:solidFill>
                <a:srgbClr val="FF0000"/>
              </a:solidFill>
              <a:latin typeface="Times New Roman" panose="02020603050405020304" pitchFamily="18" charset="0"/>
              <a:cs typeface="Times New Roman" panose="02020603050405020304" pitchFamily="18" charset="0"/>
            </a:endParaRPr>
          </a:p>
          <a:p>
            <a:pPr marL="596646" indent="-514350">
              <a:buAutoNum type="arabicPeriod" startAt="2"/>
            </a:pPr>
            <a:endParaRPr lang="en-IN" b="1" dirty="0">
              <a:solidFill>
                <a:srgbClr val="FF0000"/>
              </a:solidFill>
              <a:latin typeface="Times New Roman" panose="02020603050405020304" pitchFamily="18" charset="0"/>
              <a:cs typeface="Times New Roman" panose="02020603050405020304" pitchFamily="18" charset="0"/>
            </a:endParaRPr>
          </a:p>
          <a:p>
            <a:pPr marL="596646" indent="-514350">
              <a:buAutoNum type="arabicPeriod" startAt="2"/>
            </a:pPr>
            <a:endParaRPr lang="en-IN" b="1" dirty="0">
              <a:solidFill>
                <a:srgbClr val="FF0000"/>
              </a:solidFill>
              <a:latin typeface="Times New Roman" panose="02020603050405020304" pitchFamily="18" charset="0"/>
              <a:cs typeface="Times New Roman" panose="02020603050405020304" pitchFamily="18" charset="0"/>
            </a:endParaRPr>
          </a:p>
          <a:p>
            <a:pPr marL="596646" indent="-514350">
              <a:buAutoNum type="arabicPeriod" startAt="2"/>
            </a:pPr>
            <a:endParaRPr lang="en-IN" b="1" dirty="0">
              <a:solidFill>
                <a:srgbClr val="FF0000"/>
              </a:solidFill>
              <a:latin typeface="Times New Roman" panose="02020603050405020304" pitchFamily="18" charset="0"/>
              <a:cs typeface="Times New Roman" panose="02020603050405020304" pitchFamily="18" charset="0"/>
            </a:endParaRPr>
          </a:p>
          <a:p>
            <a:pPr marL="596646" indent="-514350">
              <a:buAutoNum type="arabicPeriod" startAt="2"/>
            </a:pPr>
            <a:endParaRPr lang="en-IN" b="1" dirty="0">
              <a:solidFill>
                <a:srgbClr val="FF0000"/>
              </a:solidFill>
              <a:latin typeface="Times New Roman" panose="02020603050405020304" pitchFamily="18" charset="0"/>
              <a:cs typeface="Times New Roman" panose="02020603050405020304" pitchFamily="18" charset="0"/>
            </a:endParaRPr>
          </a:p>
          <a:p>
            <a:pPr marL="596646" indent="-514350">
              <a:buAutoNum type="arabicPeriod" startAt="2"/>
            </a:pPr>
            <a:endParaRPr lang="en-IN" b="1" dirty="0">
              <a:solidFill>
                <a:srgbClr val="FF0000"/>
              </a:solidFill>
              <a:latin typeface="Times New Roman" panose="02020603050405020304" pitchFamily="18" charset="0"/>
              <a:cs typeface="Times New Roman" panose="02020603050405020304" pitchFamily="18" charset="0"/>
            </a:endParaRPr>
          </a:p>
          <a:p>
            <a:pPr marL="596646" indent="-514350">
              <a:buAutoNum type="arabicPeriod" startAt="2"/>
            </a:pPr>
            <a:endParaRPr lang="en-US" b="1" dirty="0">
              <a:solidFill>
                <a:srgbClr val="FF0000"/>
              </a:solidFill>
              <a:latin typeface="Times New Roman" panose="02020603050405020304" pitchFamily="18" charset="0"/>
              <a:cs typeface="Times New Roman" panose="02020603050405020304" pitchFamily="18" charset="0"/>
            </a:endParaRPr>
          </a:p>
          <a:p>
            <a:pPr marL="596646" indent="-514350">
              <a:buNone/>
            </a:pPr>
            <a:endParaRPr lang="en-US" b="1" dirty="0">
              <a:solidFill>
                <a:srgbClr val="FF0000"/>
              </a:solidFill>
              <a:latin typeface="Times New Roman" panose="02020603050405020304" pitchFamily="18" charset="0"/>
              <a:cs typeface="Times New Roman" panose="02020603050405020304" pitchFamily="18" charset="0"/>
            </a:endParaRPr>
          </a:p>
          <a:p>
            <a:pPr marL="596646" indent="-514350">
              <a:buAutoNum type="arabicPeriod" startAt="2"/>
            </a:pPr>
            <a:r>
              <a:rPr lang="en-US" b="1" dirty="0">
                <a:solidFill>
                  <a:srgbClr val="FF0000"/>
                </a:solidFill>
                <a:latin typeface="Times New Roman" panose="02020603050405020304" pitchFamily="18" charset="0"/>
                <a:cs typeface="Times New Roman" panose="02020603050405020304" pitchFamily="18" charset="0"/>
              </a:rPr>
              <a:t>Bulk of dentin</a:t>
            </a:r>
          </a:p>
          <a:p>
            <a:pPr marL="596646" indent="-514350">
              <a:buAutoNum type="arabicPeriod" startAt="2"/>
            </a:pPr>
            <a:r>
              <a:rPr lang="en-US" b="1" dirty="0">
                <a:solidFill>
                  <a:srgbClr val="FF0000"/>
                </a:solidFill>
                <a:latin typeface="Times New Roman" panose="02020603050405020304" pitchFamily="18" charset="0"/>
                <a:cs typeface="Times New Roman" panose="02020603050405020304" pitchFamily="18" charset="0"/>
              </a:rPr>
              <a:t>Type of dentin</a:t>
            </a:r>
          </a:p>
          <a:p>
            <a:pPr marL="539496" indent="-457200">
              <a:buFont typeface="Wingdings" panose="05000000000000000000" pitchFamily="2" charset="2"/>
              <a:buChar char="§"/>
            </a:pPr>
            <a:r>
              <a:rPr lang="en-US" dirty="0">
                <a:solidFill>
                  <a:prstClr val="black"/>
                </a:solidFill>
                <a:latin typeface="Times New Roman" panose="02020603050405020304" pitchFamily="18" charset="0"/>
                <a:cs typeface="Times New Roman" panose="02020603050405020304" pitchFamily="18" charset="0"/>
              </a:rPr>
              <a:t>less stress for Regular primary dentin of young teeth because of its high elastic and plastic limit</a:t>
            </a:r>
          </a:p>
          <a:p>
            <a:pPr marL="539496" indent="-457200">
              <a:buFont typeface="Wingdings" panose="05000000000000000000" pitchFamily="2" charset="2"/>
              <a:buChar char="§"/>
            </a:pPr>
            <a:r>
              <a:rPr lang="en-US" b="1" dirty="0">
                <a:solidFill>
                  <a:prstClr val="black"/>
                </a:solidFill>
                <a:latin typeface="Times New Roman" panose="02020603050405020304" pitchFamily="18" charset="0"/>
                <a:cs typeface="Times New Roman" panose="02020603050405020304" pitchFamily="18" charset="0"/>
              </a:rPr>
              <a:t>Stress tolerance in decreasing order</a:t>
            </a:r>
          </a:p>
          <a:p>
            <a:pPr marL="539496" indent="-457200">
              <a:buFont typeface="Wingdings" panose="05000000000000000000" pitchFamily="2" charset="2"/>
              <a:buChar char="§"/>
            </a:pPr>
            <a:r>
              <a:rPr lang="en-US" dirty="0">
                <a:solidFill>
                  <a:prstClr val="black"/>
                </a:solidFill>
                <a:latin typeface="Times New Roman" panose="02020603050405020304" pitchFamily="18" charset="0"/>
                <a:cs typeface="Times New Roman" panose="02020603050405020304" pitchFamily="18" charset="0"/>
              </a:rPr>
              <a:t>secondary.&gt;</a:t>
            </a:r>
            <a:r>
              <a:rPr lang="en-US" dirty="0" err="1">
                <a:solidFill>
                  <a:prstClr val="black"/>
                </a:solidFill>
                <a:latin typeface="Times New Roman" panose="02020603050405020304" pitchFamily="18" charset="0"/>
                <a:cs typeface="Times New Roman" panose="02020603050405020304" pitchFamily="18" charset="0"/>
              </a:rPr>
              <a:t>sclerosed</a:t>
            </a:r>
            <a:r>
              <a:rPr lang="en-US" dirty="0">
                <a:solidFill>
                  <a:prstClr val="black"/>
                </a:solidFill>
                <a:latin typeface="Times New Roman" panose="02020603050405020304" pitchFamily="18" charset="0"/>
                <a:cs typeface="Times New Roman" panose="02020603050405020304" pitchFamily="18" charset="0"/>
              </a:rPr>
              <a:t> &gt;tertiary dentin&gt;</a:t>
            </a:r>
            <a:r>
              <a:rPr lang="en-US" dirty="0" err="1">
                <a:solidFill>
                  <a:prstClr val="black"/>
                </a:solidFill>
                <a:latin typeface="Times New Roman" panose="02020603050405020304" pitchFamily="18" charset="0"/>
                <a:cs typeface="Times New Roman" panose="02020603050405020304" pitchFamily="18" charset="0"/>
              </a:rPr>
              <a:t>calcific</a:t>
            </a:r>
            <a:r>
              <a:rPr lang="en-US" dirty="0">
                <a:solidFill>
                  <a:prstClr val="black"/>
                </a:solidFill>
                <a:latin typeface="Times New Roman" panose="02020603050405020304" pitchFamily="18" charset="0"/>
                <a:cs typeface="Times New Roman" panose="02020603050405020304" pitchFamily="18" charset="0"/>
              </a:rPr>
              <a:t> barrier</a:t>
            </a:r>
          </a:p>
          <a:p>
            <a:endParaRPr lang="en-US" dirty="0"/>
          </a:p>
        </p:txBody>
      </p:sp>
      <p:pic>
        <p:nvPicPr>
          <p:cNvPr id="2097201" name="Picture 3"/>
          <p:cNvPicPr>
            <a:picLocks noChangeAspect="1" noChangeArrowheads="1"/>
          </p:cNvPicPr>
          <p:nvPr/>
        </p:nvPicPr>
        <p:blipFill>
          <a:blip r:embed="rId2"/>
          <a:srcRect/>
          <a:stretch>
            <a:fillRect/>
          </a:stretch>
        </p:blipFill>
        <p:spPr bwMode="auto">
          <a:xfrm>
            <a:off x="881027" y="1428736"/>
            <a:ext cx="9906069" cy="2286016"/>
          </a:xfrm>
          <a:prstGeom prst="rect">
            <a:avLst/>
          </a:prstGeom>
          <a:solidFill>
            <a:schemeClr val="tx1"/>
          </a:solid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4" name="Content Placeholder 1"/>
          <p:cNvSpPr>
            <a:spLocks noGrp="1"/>
          </p:cNvSpPr>
          <p:nvPr>
            <p:ph idx="1"/>
          </p:nvPr>
        </p:nvSpPr>
        <p:spPr>
          <a:xfrm>
            <a:off x="839570" y="609602"/>
            <a:ext cx="6399430" cy="5562599"/>
          </a:xfrm>
        </p:spPr>
        <p:txBody>
          <a:bodyPr>
            <a:normAutofit/>
          </a:bodyPr>
          <a:lstStyle/>
          <a:p>
            <a:pPr marL="0" indent="0">
              <a:buNone/>
            </a:pPr>
            <a:r>
              <a:rPr lang="en-US" sz="2400" b="1" dirty="0">
                <a:solidFill>
                  <a:srgbClr val="FF0000"/>
                </a:solidFill>
              </a:rPr>
              <a:t>6. </a:t>
            </a:r>
            <a:r>
              <a:rPr lang="en-US" sz="2400" b="1" dirty="0" err="1">
                <a:solidFill>
                  <a:srgbClr val="FF0000"/>
                </a:solidFill>
              </a:rPr>
              <a:t>Interpin</a:t>
            </a:r>
            <a:r>
              <a:rPr lang="en-US" sz="2400" b="1" dirty="0">
                <a:solidFill>
                  <a:srgbClr val="FF0000"/>
                </a:solidFill>
              </a:rPr>
              <a:t> distance</a:t>
            </a:r>
            <a:r>
              <a:rPr lang="en-US" sz="2400" b="1" dirty="0"/>
              <a:t>:</a:t>
            </a:r>
            <a:endParaRPr lang="en-US" sz="2400" dirty="0"/>
          </a:p>
          <a:p>
            <a:r>
              <a:rPr lang="en-US" sz="2400" dirty="0"/>
              <a:t>The closer the pins are inserted to each other the greater will be stress</a:t>
            </a:r>
          </a:p>
          <a:p>
            <a:pPr marL="0" indent="0">
              <a:buNone/>
            </a:pPr>
            <a:r>
              <a:rPr lang="en-US" sz="2400" b="1" dirty="0">
                <a:solidFill>
                  <a:srgbClr val="FF0000"/>
                </a:solidFill>
              </a:rPr>
              <a:t>7. Loose </a:t>
            </a:r>
            <a:r>
              <a:rPr lang="en-US" sz="2400" b="1" dirty="0" err="1">
                <a:solidFill>
                  <a:srgbClr val="FF0000"/>
                </a:solidFill>
              </a:rPr>
              <a:t>Pins</a:t>
            </a:r>
            <a:r>
              <a:rPr lang="en-US" sz="2400" b="1" dirty="0" err="1"/>
              <a:t>:</a:t>
            </a:r>
            <a:r>
              <a:rPr lang="en-US" sz="2400" dirty="0" err="1"/>
              <a:t>stresses</a:t>
            </a:r>
            <a:r>
              <a:rPr lang="en-US" sz="2400" dirty="0"/>
              <a:t> will be directly proportional to the amount and the degree of  pin-movement within the dentin.</a:t>
            </a:r>
          </a:p>
          <a:p>
            <a:pPr marL="0" indent="0">
              <a:buNone/>
            </a:pPr>
            <a:endParaRPr lang="en-US" sz="2400" dirty="0">
              <a:solidFill>
                <a:srgbClr val="FF0000"/>
              </a:solidFill>
            </a:endParaRPr>
          </a:p>
          <a:p>
            <a:pPr marL="0" indent="0">
              <a:buNone/>
            </a:pPr>
            <a:endParaRPr lang="en-US" sz="2400" b="1" dirty="0">
              <a:solidFill>
                <a:srgbClr val="FF0000"/>
              </a:solidFill>
            </a:endParaRPr>
          </a:p>
          <a:p>
            <a:pPr marL="0" indent="0">
              <a:buNone/>
            </a:pPr>
            <a:endParaRPr lang="en-US" sz="2400" b="1" dirty="0">
              <a:solidFill>
                <a:srgbClr val="FF0000"/>
              </a:solidFill>
            </a:endParaRPr>
          </a:p>
        </p:txBody>
      </p:sp>
      <p:pic>
        <p:nvPicPr>
          <p:cNvPr id="2097202" name="Content Placeholder 5" descr="DSC02679.JPG"/>
          <p:cNvPicPr>
            <a:picLocks noGrp="1" noChangeAspect="1"/>
          </p:cNvPicPr>
          <p:nvPr>
            <p:ph sz="half" idx="4294967295"/>
          </p:nvPr>
        </p:nvPicPr>
        <p:blipFill>
          <a:blip r:embed="rId2" cstate="print"/>
          <a:stretch>
            <a:fillRect/>
          </a:stretch>
        </p:blipFill>
        <p:spPr>
          <a:xfrm>
            <a:off x="7596199" y="285728"/>
            <a:ext cx="3941629" cy="1785950"/>
          </a:xfrm>
        </p:spPr>
      </p:pic>
      <p:pic>
        <p:nvPicPr>
          <p:cNvPr id="2097203" name="Picture 2"/>
          <p:cNvPicPr>
            <a:picLocks noChangeAspect="1" noChangeArrowheads="1"/>
          </p:cNvPicPr>
          <p:nvPr/>
        </p:nvPicPr>
        <p:blipFill rotWithShape="1">
          <a:blip r:embed="rId3">
            <a:lum bright="-12000" contrast="30000"/>
          </a:blip>
          <a:srcRect l="7197" t="30204" r="53602" b="54052"/>
          <a:stretch>
            <a:fillRect/>
          </a:stretch>
        </p:blipFill>
        <p:spPr bwMode="auto">
          <a:xfrm>
            <a:off x="7739074" y="2643182"/>
            <a:ext cx="3124200" cy="1217908"/>
          </a:xfrm>
          <a:prstGeom prst="rect">
            <a:avLst/>
          </a:prstGeom>
          <a:noFill/>
          <a:ln w="28575" cap="sq">
            <a:solidFill>
              <a:srgbClr val="CC6600"/>
            </a:solidFill>
            <a:miter lim="800000"/>
            <a:headEnd type="none" w="sm" len="sm"/>
            <a:tailEnd type="none" w="sm" len="sm"/>
          </a:ln>
          <a:effectLst/>
        </p:spPr>
      </p:pic>
      <p:pic>
        <p:nvPicPr>
          <p:cNvPr id="2097204" name="Picture 5"/>
          <p:cNvPicPr>
            <a:picLocks noChangeAspect="1"/>
          </p:cNvPicPr>
          <p:nvPr/>
        </p:nvPicPr>
        <p:blipFill>
          <a:blip r:embed="rId4"/>
          <a:stretch>
            <a:fillRect/>
          </a:stretch>
        </p:blipFill>
        <p:spPr>
          <a:xfrm>
            <a:off x="8077201" y="4495801"/>
            <a:ext cx="3566469" cy="1347333"/>
          </a:xfrm>
          <a:prstGeom prst="rect">
            <a:avLst/>
          </a:prstGeom>
        </p:spPr>
      </p:pic>
      <p:pic>
        <p:nvPicPr>
          <p:cNvPr id="2097205" name="Picture 2"/>
          <p:cNvPicPr>
            <a:picLocks noChangeAspect="1" noChangeArrowheads="1"/>
          </p:cNvPicPr>
          <p:nvPr/>
        </p:nvPicPr>
        <p:blipFill>
          <a:blip r:embed="rId5"/>
          <a:srcRect t="6413" r="1087"/>
          <a:stretch>
            <a:fillRect/>
          </a:stretch>
        </p:blipFill>
        <p:spPr bwMode="auto">
          <a:xfrm>
            <a:off x="452398" y="2928935"/>
            <a:ext cx="6858048" cy="3299537"/>
          </a:xfrm>
          <a:prstGeom prst="rect">
            <a:avLst/>
          </a:prstGeom>
          <a:noFill/>
          <a:ln w="9525">
            <a:noFill/>
            <a:miter lim="800000"/>
            <a:headEnd/>
            <a:tailEnd/>
          </a:ln>
          <a:effectLst/>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5" name="Content Placeholder 2"/>
          <p:cNvSpPr>
            <a:spLocks noGrp="1"/>
          </p:cNvSpPr>
          <p:nvPr>
            <p:ph idx="1"/>
          </p:nvPr>
        </p:nvSpPr>
        <p:spPr>
          <a:xfrm>
            <a:off x="666712" y="714356"/>
            <a:ext cx="10828594" cy="5286412"/>
          </a:xfrm>
          <a:solidFill>
            <a:schemeClr val="accent1">
              <a:lumMod val="20000"/>
              <a:lumOff val="80000"/>
            </a:schemeClr>
          </a:solidFill>
          <a:ln>
            <a:solidFill>
              <a:schemeClr val="tx1"/>
            </a:solidFill>
          </a:ln>
        </p:spPr>
        <p:txBody>
          <a:bodyPr/>
          <a:lstStyle/>
          <a:p>
            <a:pPr marL="0" indent="0">
              <a:buNone/>
            </a:pPr>
            <a:r>
              <a:rPr lang="en-US" b="1" dirty="0">
                <a:solidFill>
                  <a:srgbClr val="FF0000"/>
                </a:solidFill>
              </a:rPr>
              <a:t>9. Number of pins in one tooth:</a:t>
            </a:r>
          </a:p>
          <a:p>
            <a:pPr marL="0" indent="0">
              <a:buNone/>
            </a:pPr>
            <a:r>
              <a:rPr lang="en-IN" dirty="0"/>
              <a:t>Number of pins per unit volume decides the stress induced</a:t>
            </a:r>
          </a:p>
          <a:p>
            <a:pPr marL="0" indent="0">
              <a:buNone/>
            </a:pPr>
            <a:endParaRPr lang="en-US" dirty="0">
              <a:solidFill>
                <a:srgbClr val="FF0000"/>
              </a:solidFill>
            </a:endParaRPr>
          </a:p>
          <a:p>
            <a:pPr marL="0" indent="0">
              <a:buNone/>
            </a:pPr>
            <a:r>
              <a:rPr lang="en-US" b="1" dirty="0">
                <a:solidFill>
                  <a:srgbClr val="FF0000"/>
                </a:solidFill>
              </a:rPr>
              <a:t>10. Over threading or over driving of pins into the pin channel</a:t>
            </a:r>
          </a:p>
          <a:p>
            <a:pPr marL="0" indent="0">
              <a:buNone/>
            </a:pPr>
            <a:r>
              <a:rPr lang="en-US" b="1" dirty="0">
                <a:solidFill>
                  <a:srgbClr val="FF0000"/>
                </a:solidFill>
              </a:rPr>
              <a:t>11. Ratio of depth of the pin in dentin to that protruding into the cavity preparation:</a:t>
            </a:r>
            <a:endParaRPr lang="en-US" dirty="0">
              <a:solidFill>
                <a:srgbClr val="FF0000"/>
              </a:solidFill>
            </a:endParaRPr>
          </a:p>
          <a:p>
            <a:pPr lvl="0"/>
            <a:r>
              <a:rPr lang="en-US" dirty="0">
                <a:solidFill>
                  <a:prstClr val="black"/>
                </a:solidFill>
              </a:rPr>
              <a:t>The ideal ratio of dentinal engagement to pin protrusion is 2: 1</a:t>
            </a:r>
          </a:p>
          <a:p>
            <a:pPr lvl="0"/>
            <a:r>
              <a:rPr lang="en-US" dirty="0">
                <a:solidFill>
                  <a:prstClr val="black"/>
                </a:solidFill>
              </a:rPr>
              <a:t>Ratio of embedded pin and exposed pin length if not 1: 1 induces harmful stresses.</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6" name="Content Placeholder 1"/>
          <p:cNvSpPr>
            <a:spLocks noGrp="1"/>
          </p:cNvSpPr>
          <p:nvPr>
            <p:ph idx="1"/>
          </p:nvPr>
        </p:nvSpPr>
        <p:spPr>
          <a:xfrm>
            <a:off x="839570" y="457200"/>
            <a:ext cx="8614016" cy="5686444"/>
          </a:xfrm>
          <a:solidFill>
            <a:schemeClr val="accent1">
              <a:lumMod val="20000"/>
              <a:lumOff val="80000"/>
            </a:schemeClr>
          </a:solidFill>
          <a:ln>
            <a:solidFill>
              <a:schemeClr val="tx1"/>
            </a:solidFill>
          </a:ln>
        </p:spPr>
        <p:txBody>
          <a:bodyPr>
            <a:normAutofit/>
          </a:bodyPr>
          <a:lstStyle/>
          <a:p>
            <a:r>
              <a:rPr lang="en-US" b="1" dirty="0">
                <a:solidFill>
                  <a:srgbClr val="FF0000"/>
                </a:solidFill>
              </a:rPr>
              <a:t>Inserting pins on a stress concentrating area:</a:t>
            </a:r>
            <a:r>
              <a:rPr lang="en-US" dirty="0">
                <a:solidFill>
                  <a:srgbClr val="FF0000"/>
                </a:solidFill>
              </a:rPr>
              <a:t> </a:t>
            </a:r>
            <a:r>
              <a:rPr lang="en-US" dirty="0"/>
              <a:t>(</a:t>
            </a:r>
            <a:r>
              <a:rPr lang="en-US" dirty="0" err="1"/>
              <a:t>eg</a:t>
            </a:r>
            <a:r>
              <a:rPr lang="en-US" dirty="0"/>
              <a:t>: the axial angle,  </a:t>
            </a:r>
            <a:r>
              <a:rPr lang="en-US" dirty="0" err="1"/>
              <a:t>incisal</a:t>
            </a:r>
            <a:r>
              <a:rPr lang="en-US" dirty="0"/>
              <a:t> angle or the junction between clinical crown and clinical root)</a:t>
            </a:r>
            <a:endParaRPr lang="en-US" b="1" dirty="0">
              <a:solidFill>
                <a:srgbClr val="FF0000"/>
              </a:solidFill>
            </a:endParaRPr>
          </a:p>
          <a:p>
            <a:endParaRPr lang="en-US" b="1" dirty="0">
              <a:solidFill>
                <a:srgbClr val="FF0000"/>
              </a:solidFill>
            </a:endParaRPr>
          </a:p>
          <a:p>
            <a:r>
              <a:rPr lang="en-US" b="1" dirty="0">
                <a:solidFill>
                  <a:srgbClr val="FF0000"/>
                </a:solidFill>
              </a:rPr>
              <a:t>Stresses induced during shortening pins inside the cavity preparation</a:t>
            </a:r>
            <a:r>
              <a:rPr lang="en-US" b="1" dirty="0"/>
              <a:t>:</a:t>
            </a:r>
            <a:endParaRPr lang="en-US" dirty="0"/>
          </a:p>
          <a:p>
            <a:pPr lvl="0"/>
            <a:r>
              <a:rPr lang="en-US" dirty="0"/>
              <a:t>After dentinal engagement, any energy not consumed in cutting the pin can induce intolerable stresses in the involved dentin.</a:t>
            </a:r>
          </a:p>
          <a:p>
            <a:r>
              <a:rPr lang="en-US" b="1" dirty="0">
                <a:solidFill>
                  <a:srgbClr val="FF0000"/>
                </a:solidFill>
              </a:rPr>
              <a:t>Bending or aligning pins after their dentinal engagement:</a:t>
            </a:r>
            <a:endParaRPr lang="en-US" dirty="0">
              <a:solidFill>
                <a:srgbClr val="FF0000"/>
              </a:solidFill>
            </a:endParaRPr>
          </a:p>
          <a:p>
            <a:endParaRPr lang="en-US" dirty="0">
              <a:solidFill>
                <a:srgbClr val="FF0000"/>
              </a:solidFill>
            </a:endParaRPr>
          </a:p>
          <a:p>
            <a:endParaRPr lang="en-US" b="1" dirty="0">
              <a:solidFill>
                <a:srgbClr val="FF0000"/>
              </a:solidFill>
            </a:endParaRPr>
          </a:p>
        </p:txBody>
      </p:sp>
      <p:pic>
        <p:nvPicPr>
          <p:cNvPr id="2097206" name="Picture 4"/>
          <p:cNvPicPr>
            <a:picLocks noChangeAspect="1" noChangeArrowheads="1"/>
          </p:cNvPicPr>
          <p:nvPr/>
        </p:nvPicPr>
        <p:blipFill>
          <a:blip r:embed="rId2">
            <a:lum bright="-12000" contrast="30000"/>
          </a:blip>
          <a:srcRect l="55812" t="58128" r="20930" b="18239"/>
          <a:stretch>
            <a:fillRect/>
          </a:stretch>
        </p:blipFill>
        <p:spPr bwMode="auto">
          <a:xfrm>
            <a:off x="9753600" y="1981200"/>
            <a:ext cx="2073534" cy="1947866"/>
          </a:xfrm>
          <a:prstGeom prst="rect">
            <a:avLst/>
          </a:prstGeom>
          <a:noFill/>
          <a:ln w="28575" cap="sq">
            <a:solidFill>
              <a:srgbClr val="CC6600"/>
            </a:solidFill>
            <a:miter lim="800000"/>
            <a:headEnd type="none" w="sm" len="sm"/>
            <a:tailEnd type="none" w="sm" len="sm"/>
          </a:ln>
          <a:effectLst/>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7" name="Content Placeholder 2"/>
          <p:cNvSpPr>
            <a:spLocks noGrp="1"/>
          </p:cNvSpPr>
          <p:nvPr>
            <p:ph idx="1"/>
          </p:nvPr>
        </p:nvSpPr>
        <p:spPr>
          <a:xfrm>
            <a:off x="839570" y="500043"/>
            <a:ext cx="10685718" cy="5676921"/>
          </a:xfrm>
          <a:solidFill>
            <a:schemeClr val="accent1">
              <a:lumMod val="20000"/>
              <a:lumOff val="80000"/>
            </a:schemeClr>
          </a:solidFill>
          <a:ln>
            <a:solidFill>
              <a:schemeClr val="tx1"/>
            </a:solidFill>
          </a:ln>
        </p:spPr>
        <p:txBody>
          <a:bodyPr/>
          <a:lstStyle/>
          <a:p>
            <a:r>
              <a:rPr lang="en-US" b="1" dirty="0">
                <a:solidFill>
                  <a:srgbClr val="FF0000"/>
                </a:solidFill>
              </a:rPr>
              <a:t>Retentive features in the remaining portion of the cavity preparation</a:t>
            </a:r>
          </a:p>
          <a:p>
            <a:pPr>
              <a:buNone/>
            </a:pPr>
            <a:endParaRPr lang="en-US" dirty="0">
              <a:solidFill>
                <a:srgbClr val="FF0000"/>
              </a:solidFill>
            </a:endParaRPr>
          </a:p>
          <a:p>
            <a:r>
              <a:rPr lang="en-US" b="1" dirty="0" err="1">
                <a:solidFill>
                  <a:srgbClr val="FF0000"/>
                </a:solidFill>
              </a:rPr>
              <a:t>Noncoinciding</a:t>
            </a:r>
            <a:r>
              <a:rPr lang="en-US" b="1" dirty="0">
                <a:solidFill>
                  <a:srgbClr val="FF0000"/>
                </a:solidFill>
              </a:rPr>
              <a:t> eccentricity in pins or pin channel circumference</a:t>
            </a:r>
          </a:p>
          <a:p>
            <a:endParaRPr lang="en-US" b="1" dirty="0">
              <a:solidFill>
                <a:srgbClr val="FF0000"/>
              </a:solidFill>
            </a:endParaRPr>
          </a:p>
          <a:p>
            <a:endParaRPr lang="en-US" b="1" dirty="0">
              <a:solidFill>
                <a:srgbClr val="FF0000"/>
              </a:solidFill>
            </a:endParaRPr>
          </a:p>
          <a:p>
            <a:endParaRPr lang="en-US" b="1" dirty="0">
              <a:solidFill>
                <a:srgbClr val="FF0000"/>
              </a:solidFill>
            </a:endParaRPr>
          </a:p>
          <a:p>
            <a:r>
              <a:rPr lang="en-US" b="1" dirty="0">
                <a:solidFill>
                  <a:srgbClr val="FF0000"/>
                </a:solidFill>
              </a:rPr>
              <a:t>Twist drill variability</a:t>
            </a:r>
            <a:r>
              <a:rPr lang="en-US" dirty="0">
                <a:solidFill>
                  <a:srgbClr val="FF0000"/>
                </a:solidFill>
              </a:rPr>
              <a:t>:</a:t>
            </a:r>
          </a:p>
          <a:p>
            <a:pPr lvl="0"/>
            <a:r>
              <a:rPr lang="en-US" dirty="0"/>
              <a:t>Blunt edged drills ,vibrating drills or a twist drill used with laterally applied forces can magnify the induced stresses in the dentin.</a:t>
            </a:r>
          </a:p>
          <a:p>
            <a:endParaRPr lang="en-US" dirty="0"/>
          </a:p>
          <a:p>
            <a:endParaRPr lang="en-US" b="1" dirty="0">
              <a:solidFill>
                <a:srgbClr val="FF0000"/>
              </a:solidFill>
            </a:endParaRPr>
          </a:p>
          <a:p>
            <a:endParaRPr lang="en-US" dirty="0"/>
          </a:p>
        </p:txBody>
      </p:sp>
      <p:pic>
        <p:nvPicPr>
          <p:cNvPr id="2097207" name="Picture 3"/>
          <p:cNvPicPr>
            <a:picLocks noChangeAspect="1" noChangeArrowheads="1"/>
          </p:cNvPicPr>
          <p:nvPr/>
        </p:nvPicPr>
        <p:blipFill>
          <a:blip r:embed="rId2">
            <a:lum bright="-12000" contrast="30000"/>
          </a:blip>
          <a:srcRect l="50000" t="6680" r="2448" b="80038"/>
          <a:stretch>
            <a:fillRect/>
          </a:stretch>
        </p:blipFill>
        <p:spPr bwMode="auto">
          <a:xfrm>
            <a:off x="4595802" y="2285992"/>
            <a:ext cx="5867400" cy="1600200"/>
          </a:xfrm>
          <a:prstGeom prst="rect">
            <a:avLst/>
          </a:prstGeom>
          <a:noFill/>
          <a:ln w="28575" cap="sq">
            <a:solidFill>
              <a:srgbClr val="CC6600"/>
            </a:solidFill>
            <a:miter lim="800000"/>
            <a:headEnd type="none" w="sm" len="sm"/>
            <a:tailEnd type="none" w="sm" len="sm"/>
          </a:ln>
          <a:effectLst/>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8" name="Title 2"/>
          <p:cNvSpPr>
            <a:spLocks noGrp="1"/>
          </p:cNvSpPr>
          <p:nvPr>
            <p:ph type="title"/>
          </p:nvPr>
        </p:nvSpPr>
        <p:spPr/>
        <p:txBody>
          <a:bodyPr>
            <a:normAutofit/>
          </a:bodyPr>
          <a:lstStyle/>
          <a:p>
            <a:r>
              <a:rPr lang="en-US" b="1" u="sng" dirty="0">
                <a:solidFill>
                  <a:srgbClr val="7030A0"/>
                </a:solidFill>
              </a:rPr>
              <a:t>RETENTION OF PINS IN DENTIN</a:t>
            </a:r>
            <a:br>
              <a:rPr lang="en-US" b="1" u="sng" dirty="0">
                <a:solidFill>
                  <a:srgbClr val="7030A0"/>
                </a:solidFill>
              </a:rPr>
            </a:br>
            <a:endParaRPr lang="en-US" b="1" u="sng" dirty="0">
              <a:solidFill>
                <a:srgbClr val="7030A0"/>
              </a:solidFill>
            </a:endParaRPr>
          </a:p>
        </p:txBody>
      </p:sp>
      <p:sp>
        <p:nvSpPr>
          <p:cNvPr id="1048779" name="Content Placeholder 1"/>
          <p:cNvSpPr>
            <a:spLocks noGrp="1"/>
          </p:cNvSpPr>
          <p:nvPr>
            <p:ph idx="1"/>
          </p:nvPr>
        </p:nvSpPr>
        <p:spPr>
          <a:xfrm>
            <a:off x="839570" y="1285861"/>
            <a:ext cx="10471404" cy="4891103"/>
          </a:xfrm>
          <a:solidFill>
            <a:schemeClr val="accent5">
              <a:lumMod val="20000"/>
              <a:lumOff val="80000"/>
            </a:schemeClr>
          </a:solidFill>
        </p:spPr>
        <p:txBody>
          <a:bodyPr>
            <a:normAutofit/>
          </a:bodyPr>
          <a:lstStyle/>
          <a:p>
            <a:pPr algn="just">
              <a:spcBef>
                <a:spcPct val="50000"/>
              </a:spcBef>
            </a:pPr>
            <a:r>
              <a:rPr lang="en-US" altLang="ja-JP" b="1" dirty="0">
                <a:ea typeface="MS Mincho" panose="02020609040205080304" pitchFamily="49" charset="-128"/>
              </a:rPr>
              <a:t>Factors affecting retention of pins in tooth structure:</a:t>
            </a:r>
            <a:endParaRPr lang="en-US" altLang="ja-JP" dirty="0">
              <a:ea typeface="MS Mincho" panose="02020609040205080304" pitchFamily="49" charset="-128"/>
            </a:endParaRPr>
          </a:p>
          <a:p>
            <a:pPr marL="0" indent="0" algn="just">
              <a:spcBef>
                <a:spcPct val="50000"/>
              </a:spcBef>
              <a:buNone/>
            </a:pPr>
            <a:r>
              <a:rPr lang="en-US" altLang="ja-JP" b="1" dirty="0">
                <a:ea typeface="MS Mincho" panose="02020609040205080304" pitchFamily="49" charset="-128"/>
              </a:rPr>
              <a:t> a. </a:t>
            </a:r>
            <a:r>
              <a:rPr lang="en-US" altLang="ja-JP" b="1" i="1" dirty="0">
                <a:ea typeface="MS Mincho" panose="02020609040205080304" pitchFamily="49" charset="-128"/>
              </a:rPr>
              <a:t>Type </a:t>
            </a:r>
            <a:r>
              <a:rPr lang="en-US" altLang="ja-JP" b="1" i="1" dirty="0">
                <a:ea typeface="ＭＳ Ｐゴシック" panose="020B0600070205080204" pitchFamily="34" charset="-128"/>
                <a:cs typeface="Courier New" panose="02070309020205020404" pitchFamily="49" charset="0"/>
              </a:rPr>
              <a:t>of pins:</a:t>
            </a:r>
            <a:endParaRPr lang="en-US" altLang="ja-JP" dirty="0">
              <a:ea typeface="MS Mincho" panose="02020609040205080304" pitchFamily="49" charset="-128"/>
            </a:endParaRPr>
          </a:p>
          <a:p>
            <a:pPr algn="just">
              <a:spcBef>
                <a:spcPct val="50000"/>
              </a:spcBef>
            </a:pPr>
            <a:r>
              <a:rPr lang="en-US" altLang="ja-JP" dirty="0">
                <a:ea typeface="MS Mincho" panose="02020609040205080304" pitchFamily="49" charset="-128"/>
              </a:rPr>
              <a:t>self threading pin &gt;friction locked pin &gt;the cemented pin </a:t>
            </a:r>
          </a:p>
          <a:p>
            <a:pPr marL="0" indent="0">
              <a:spcBef>
                <a:spcPct val="50000"/>
              </a:spcBef>
              <a:buNone/>
            </a:pPr>
            <a:r>
              <a:rPr lang="en-US" altLang="ja-JP" b="1" i="1" dirty="0">
                <a:ea typeface="MS Mincho" panose="02020609040205080304" pitchFamily="49" charset="-128"/>
              </a:rPr>
              <a:t>b. Depth of pin </a:t>
            </a:r>
            <a:r>
              <a:rPr lang="en-US" altLang="ja-JP" b="1" i="1" dirty="0">
                <a:ea typeface="ＭＳ Ｐゴシック" panose="020B0600070205080204" pitchFamily="34" charset="-128"/>
              </a:rPr>
              <a:t>engagement </a:t>
            </a:r>
            <a:r>
              <a:rPr lang="en-US" altLang="ja-JP" b="1" dirty="0">
                <a:ea typeface="MS Mincho" panose="02020609040205080304" pitchFamily="49" charset="-128"/>
              </a:rPr>
              <a:t>in </a:t>
            </a:r>
            <a:r>
              <a:rPr lang="en-US" altLang="ja-JP" b="1" i="1" dirty="0">
                <a:ea typeface="MS Mincho" panose="02020609040205080304" pitchFamily="49" charset="-128"/>
              </a:rPr>
              <a:t>dentin:</a:t>
            </a:r>
            <a:endParaRPr lang="en-US" altLang="ja-JP" dirty="0">
              <a:ea typeface="MS Mincho" panose="02020609040205080304" pitchFamily="49" charset="-128"/>
            </a:endParaRPr>
          </a:p>
          <a:p>
            <a:pPr algn="just">
              <a:spcBef>
                <a:spcPct val="50000"/>
              </a:spcBef>
            </a:pPr>
            <a:r>
              <a:rPr lang="en-US" altLang="ja-JP" dirty="0">
                <a:ea typeface="MS Mincho" panose="02020609040205080304" pitchFamily="49" charset="-128"/>
              </a:rPr>
              <a:t>Increasing the depth of the pin in dentin increases the retention values.</a:t>
            </a:r>
          </a:p>
          <a:p>
            <a:pPr algn="just">
              <a:spcBef>
                <a:spcPct val="50000"/>
              </a:spcBef>
            </a:pPr>
            <a:r>
              <a:rPr lang="en-US" altLang="ja-JP" dirty="0" err="1">
                <a:ea typeface="MS Mincho" panose="02020609040205080304" pitchFamily="49" charset="-128"/>
              </a:rPr>
              <a:t>Moffa</a:t>
            </a:r>
            <a:r>
              <a:rPr lang="en-US" altLang="ja-JP" dirty="0">
                <a:ea typeface="MS Mincho" panose="02020609040205080304" pitchFamily="49" charset="-128"/>
              </a:rPr>
              <a:t> et al (1969) demonstrated that at depths greater than 2mm, attempts to remove a smaller self threading pin  fractured the pin, where as a larger self threading pin  fractured the dentin. </a:t>
            </a:r>
            <a:endParaRPr lang="en-US" dirty="0">
              <a:ea typeface="MS Mincho" panose="02020609040205080304" pitchFamily="49" charset="-128"/>
            </a:endParaRPr>
          </a:p>
          <a:p>
            <a:endParaRPr lang="en-US" dirty="0"/>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94971" y="609603"/>
            <a:ext cx="9260115" cy="1103091"/>
          </a:xfrm>
        </p:spPr>
        <p:txBody>
          <a:bodyPr>
            <a:normAutofit/>
          </a:bodyPr>
          <a:lstStyle/>
          <a:p>
            <a:r>
              <a:rPr lang="en-US" b="1" dirty="0">
                <a:solidFill>
                  <a:schemeClr val="tx1"/>
                </a:solidFill>
                <a:effectLst/>
                <a:latin typeface="Times New Roman" panose="02020603050405020304" pitchFamily="18" charset="0"/>
                <a:cs typeface="Times New Roman" panose="02020603050405020304" pitchFamily="18" charset="0"/>
              </a:rPr>
              <a:t>Specific learning Objectives </a:t>
            </a:r>
            <a:endParaRPr lang="en-US" sz="3100" b="1" dirty="0">
              <a:effectLst/>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47468934"/>
              </p:ext>
            </p:extLst>
          </p:nvPr>
        </p:nvGraphicFramePr>
        <p:xfrm>
          <a:off x="711201" y="2612570"/>
          <a:ext cx="10232570" cy="2189158"/>
        </p:xfrm>
        <a:graphic>
          <a:graphicData uri="http://schemas.openxmlformats.org/drawingml/2006/table">
            <a:tbl>
              <a:tblPr firstRow="1" bandRow="1">
                <a:tableStyleId>{5C22544A-7EE6-4342-B048-85BDC9FD1C3A}</a:tableStyleId>
              </a:tblPr>
              <a:tblGrid>
                <a:gridCol w="2700665">
                  <a:extLst>
                    <a:ext uri="{9D8B030D-6E8A-4147-A177-3AD203B41FA5}">
                      <a16:colId xmlns:a16="http://schemas.microsoft.com/office/drawing/2014/main" val="946123654"/>
                    </a:ext>
                  </a:extLst>
                </a:gridCol>
                <a:gridCol w="4459236">
                  <a:extLst>
                    <a:ext uri="{9D8B030D-6E8A-4147-A177-3AD203B41FA5}">
                      <a16:colId xmlns:a16="http://schemas.microsoft.com/office/drawing/2014/main" val="2411658997"/>
                    </a:ext>
                  </a:extLst>
                </a:gridCol>
                <a:gridCol w="3072669">
                  <a:extLst>
                    <a:ext uri="{9D8B030D-6E8A-4147-A177-3AD203B41FA5}">
                      <a16:colId xmlns:a16="http://schemas.microsoft.com/office/drawing/2014/main" val="3411213719"/>
                    </a:ext>
                  </a:extLst>
                </a:gridCol>
              </a:tblGrid>
              <a:tr h="454499">
                <a:tc>
                  <a:txBody>
                    <a:bodyPr/>
                    <a:lstStyle/>
                    <a:p>
                      <a:r>
                        <a:rPr lang="en-US" dirty="0"/>
                        <a:t>Core areas* </a:t>
                      </a:r>
                    </a:p>
                  </a:txBody>
                  <a:tcPr/>
                </a:tc>
                <a:tc>
                  <a:txBody>
                    <a:bodyPr/>
                    <a:lstStyle/>
                    <a:p>
                      <a:r>
                        <a:rPr lang="en-US" dirty="0"/>
                        <a:t>Domain</a:t>
                      </a:r>
                      <a:r>
                        <a:rPr lang="en-US" baseline="0" dirty="0"/>
                        <a:t> **</a:t>
                      </a:r>
                      <a:endParaRPr lang="en-US" dirty="0"/>
                    </a:p>
                  </a:txBody>
                  <a:tcPr/>
                </a:tc>
                <a:tc>
                  <a:txBody>
                    <a:bodyPr/>
                    <a:lstStyle/>
                    <a:p>
                      <a:r>
                        <a:rPr lang="en-US" dirty="0"/>
                        <a:t>Category #</a:t>
                      </a:r>
                    </a:p>
                  </a:txBody>
                  <a:tcPr/>
                </a:tc>
                <a:extLst>
                  <a:ext uri="{0D108BD9-81ED-4DB2-BD59-A6C34878D82A}">
                    <a16:rowId xmlns:a16="http://schemas.microsoft.com/office/drawing/2014/main" val="868424398"/>
                  </a:ext>
                </a:extLst>
              </a:tr>
              <a:tr h="454499">
                <a:tc>
                  <a:txBody>
                    <a:bodyPr/>
                    <a:lstStyle/>
                    <a:p>
                      <a:r>
                        <a:rPr lang="en-US" dirty="0"/>
                        <a:t>PIN INSERTION </a:t>
                      </a:r>
                    </a:p>
                  </a:txBody>
                  <a:tcPr/>
                </a:tc>
                <a:tc>
                  <a:txBody>
                    <a:bodyPr/>
                    <a:lstStyle/>
                    <a:p>
                      <a:r>
                        <a:rPr lang="en-US" dirty="0"/>
                        <a:t>COGNITIVE</a:t>
                      </a:r>
                    </a:p>
                  </a:txBody>
                  <a:tcPr/>
                </a:tc>
                <a:tc>
                  <a:txBody>
                    <a:bodyPr/>
                    <a:lstStyle/>
                    <a:p>
                      <a:r>
                        <a:rPr lang="en-US" dirty="0"/>
                        <a:t>MUST NOW</a:t>
                      </a:r>
                    </a:p>
                  </a:txBody>
                  <a:tcPr/>
                </a:tc>
                <a:extLst>
                  <a:ext uri="{0D108BD9-81ED-4DB2-BD59-A6C34878D82A}">
                    <a16:rowId xmlns:a16="http://schemas.microsoft.com/office/drawing/2014/main" val="3586572506"/>
                  </a:ext>
                </a:extLst>
              </a:tr>
              <a:tr h="454499">
                <a:tc>
                  <a:txBody>
                    <a:bodyPr/>
                    <a:lstStyle/>
                    <a:p>
                      <a:r>
                        <a:rPr lang="en-US" dirty="0"/>
                        <a:t>MICROCRACKING AND CRAZING </a:t>
                      </a:r>
                    </a:p>
                  </a:txBody>
                  <a:tcPr/>
                </a:tc>
                <a:tc>
                  <a:txBody>
                    <a:bodyPr/>
                    <a:lstStyle/>
                    <a:p>
                      <a:r>
                        <a:rPr lang="en-US" dirty="0"/>
                        <a:t>PSYCHOMOTOR</a:t>
                      </a:r>
                    </a:p>
                  </a:txBody>
                  <a:tcPr/>
                </a:tc>
                <a:tc>
                  <a:txBody>
                    <a:bodyPr/>
                    <a:lstStyle/>
                    <a:p>
                      <a:r>
                        <a:rPr lang="en-US" dirty="0"/>
                        <a:t>NICE TO KNOW</a:t>
                      </a:r>
                    </a:p>
                  </a:txBody>
                  <a:tcPr/>
                </a:tc>
                <a:extLst>
                  <a:ext uri="{0D108BD9-81ED-4DB2-BD59-A6C34878D82A}">
                    <a16:rowId xmlns:a16="http://schemas.microsoft.com/office/drawing/2014/main" val="2359924706"/>
                  </a:ext>
                </a:extLst>
              </a:tr>
              <a:tr h="454499">
                <a:tc>
                  <a:txBody>
                    <a:bodyPr/>
                    <a:lstStyle/>
                    <a:p>
                      <a:r>
                        <a:rPr lang="en-US" dirty="0"/>
                        <a:t>FACTORS AFFECTING MICROCRACKING </a:t>
                      </a:r>
                    </a:p>
                  </a:txBody>
                  <a:tcPr/>
                </a:tc>
                <a:tc>
                  <a:txBody>
                    <a:bodyPr/>
                    <a:lstStyle/>
                    <a:p>
                      <a:r>
                        <a:rPr lang="en-US" dirty="0"/>
                        <a:t>AFFECTIVE</a:t>
                      </a:r>
                    </a:p>
                  </a:txBody>
                  <a:tcPr/>
                </a:tc>
                <a:tc>
                  <a:txBody>
                    <a:bodyPr/>
                    <a:lstStyle/>
                    <a:p>
                      <a:r>
                        <a:rPr lang="en-US" dirty="0"/>
                        <a:t>DESIRE TO KNOW</a:t>
                      </a:r>
                    </a:p>
                  </a:txBody>
                  <a:tcPr/>
                </a:tc>
                <a:extLst>
                  <a:ext uri="{0D108BD9-81ED-4DB2-BD59-A6C34878D82A}">
                    <a16:rowId xmlns:a16="http://schemas.microsoft.com/office/drawing/2014/main" val="2577297493"/>
                  </a:ext>
                </a:extLst>
              </a:tr>
            </a:tbl>
          </a:graphicData>
        </a:graphic>
      </p:graphicFrame>
      <p:sp>
        <p:nvSpPr>
          <p:cNvPr id="4" name="Rectangle 3"/>
          <p:cNvSpPr/>
          <p:nvPr/>
        </p:nvSpPr>
        <p:spPr>
          <a:xfrm>
            <a:off x="1175656" y="1878767"/>
            <a:ext cx="9797143" cy="52322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At the end of this presentation the learner is expected to know ;</a:t>
            </a:r>
            <a:endParaRPr lang="en-US" sz="2800" dirty="0"/>
          </a:p>
        </p:txBody>
      </p:sp>
      <p:sp>
        <p:nvSpPr>
          <p:cNvPr id="5" name="Slide Number Placeholder 4"/>
          <p:cNvSpPr>
            <a:spLocks noGrp="1"/>
          </p:cNvSpPr>
          <p:nvPr>
            <p:ph type="sldNum" sz="quarter" idx="12"/>
          </p:nvPr>
        </p:nvSpPr>
        <p:spPr/>
        <p:txBody>
          <a:bodyPr/>
          <a:lstStyle/>
          <a:p>
            <a:fld id="{72795863-2509-495E-A4D3-2D1EB08AA326}" type="slidenum">
              <a:rPr lang="en-US" smtClean="0"/>
              <a:t>2</a:t>
            </a:fld>
            <a:endParaRPr lang="en-US"/>
          </a:p>
        </p:txBody>
      </p:sp>
    </p:spTree>
    <p:extLst>
      <p:ext uri="{BB962C8B-B14F-4D97-AF65-F5344CB8AC3E}">
        <p14:creationId xmlns:p14="http://schemas.microsoft.com/office/powerpoint/2010/main" val="3832294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0" name="Title 2"/>
          <p:cNvSpPr>
            <a:spLocks noGrp="1"/>
          </p:cNvSpPr>
          <p:nvPr>
            <p:ph type="title"/>
          </p:nvPr>
        </p:nvSpPr>
        <p:spPr/>
        <p:txBody>
          <a:bodyPr/>
          <a:lstStyle/>
          <a:p>
            <a:endParaRPr lang="en-US"/>
          </a:p>
        </p:txBody>
      </p:sp>
      <p:sp>
        <p:nvSpPr>
          <p:cNvPr id="1048781" name="Content Placeholder 1"/>
          <p:cNvSpPr>
            <a:spLocks noGrp="1"/>
          </p:cNvSpPr>
          <p:nvPr>
            <p:ph idx="1"/>
          </p:nvPr>
        </p:nvSpPr>
        <p:spPr>
          <a:solidFill>
            <a:schemeClr val="accent4">
              <a:lumMod val="20000"/>
              <a:lumOff val="80000"/>
            </a:schemeClr>
          </a:solidFill>
          <a:ln>
            <a:solidFill>
              <a:schemeClr val="tx1"/>
            </a:solidFill>
          </a:ln>
        </p:spPr>
        <p:txBody>
          <a:bodyPr/>
          <a:lstStyle/>
          <a:p>
            <a:pPr>
              <a:spcBef>
                <a:spcPct val="50000"/>
              </a:spcBef>
            </a:pPr>
            <a:r>
              <a:rPr lang="en-US" altLang="ja-JP" b="1" i="1" dirty="0">
                <a:solidFill>
                  <a:srgbClr val="00CCFF"/>
                </a:solidFill>
                <a:ea typeface="MS Mincho" panose="02020609040205080304" pitchFamily="49" charset="-128"/>
              </a:rPr>
              <a:t>Pin diameter:</a:t>
            </a:r>
            <a:endParaRPr lang="en-US" altLang="ja-JP" dirty="0">
              <a:solidFill>
                <a:srgbClr val="00CCFF"/>
              </a:solidFill>
              <a:ea typeface="MS Mincho" panose="02020609040205080304" pitchFamily="49" charset="-128"/>
            </a:endParaRPr>
          </a:p>
          <a:p>
            <a:pPr algn="just">
              <a:spcBef>
                <a:spcPct val="50000"/>
              </a:spcBef>
            </a:pPr>
            <a:r>
              <a:rPr lang="en-US" altLang="ja-JP" dirty="0">
                <a:ea typeface="MS Mincho" panose="02020609040205080304" pitchFamily="49" charset="-128"/>
              </a:rPr>
              <a:t>Within limits as the diameter of the pin increases the retention increases.</a:t>
            </a:r>
          </a:p>
          <a:p>
            <a:pPr algn="just">
              <a:spcBef>
                <a:spcPct val="50000"/>
              </a:spcBef>
            </a:pPr>
            <a:r>
              <a:rPr lang="en-US" altLang="ja-JP" dirty="0">
                <a:ea typeface="MS Mincho" panose="02020609040205080304" pitchFamily="49" charset="-128"/>
              </a:rPr>
              <a:t>retention values almost double when the diameter of the pin increases from 0.0155" to 0.0230". </a:t>
            </a:r>
          </a:p>
          <a:p>
            <a:pPr algn="just">
              <a:spcBef>
                <a:spcPct val="50000"/>
              </a:spcBef>
            </a:pPr>
            <a:r>
              <a:rPr lang="en-US" altLang="ja-JP" dirty="0">
                <a:ea typeface="MS Mincho" panose="02020609040205080304" pitchFamily="49" charset="-128"/>
              </a:rPr>
              <a:t>However the practical limitation of having appropriate amount of dentin around pin would warrant use of smaller diameter pins.</a:t>
            </a:r>
            <a:endParaRPr lang="en-US" dirty="0"/>
          </a:p>
          <a:p>
            <a:endParaRPr lang="en-US" dirty="0"/>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2" name="Content Placeholder 7"/>
          <p:cNvSpPr>
            <a:spLocks noGrp="1"/>
          </p:cNvSpPr>
          <p:nvPr>
            <p:ph idx="1"/>
          </p:nvPr>
        </p:nvSpPr>
        <p:spPr>
          <a:xfrm>
            <a:off x="839570" y="762001"/>
            <a:ext cx="10512862" cy="5414963"/>
          </a:xfrm>
          <a:solidFill>
            <a:schemeClr val="accent4">
              <a:lumMod val="20000"/>
              <a:lumOff val="80000"/>
            </a:schemeClr>
          </a:solidFill>
          <a:ln>
            <a:solidFill>
              <a:schemeClr val="tx1"/>
            </a:solidFill>
          </a:ln>
        </p:spPr>
        <p:txBody>
          <a:bodyPr>
            <a:normAutofit lnSpcReduction="10000"/>
          </a:bodyPr>
          <a:lstStyle/>
          <a:p>
            <a:pPr marL="0" indent="0" algn="just">
              <a:spcBef>
                <a:spcPct val="50000"/>
              </a:spcBef>
              <a:buNone/>
            </a:pPr>
            <a:r>
              <a:rPr lang="en-US" altLang="ja-JP" b="1" dirty="0">
                <a:solidFill>
                  <a:srgbClr val="00CCFF"/>
                </a:solidFill>
                <a:ea typeface="MS Mincho" panose="02020609040205080304" pitchFamily="49" charset="-128"/>
              </a:rPr>
              <a:t>d. </a:t>
            </a:r>
            <a:r>
              <a:rPr lang="en-US" altLang="ja-JP" b="1" i="1" dirty="0">
                <a:solidFill>
                  <a:srgbClr val="00CCFF"/>
                </a:solidFill>
                <a:ea typeface="MS Mincho" panose="02020609040205080304" pitchFamily="49" charset="-128"/>
              </a:rPr>
              <a:t>Number </a:t>
            </a:r>
            <a:r>
              <a:rPr lang="en-US" altLang="ja-JP" b="1" i="1" dirty="0">
                <a:solidFill>
                  <a:srgbClr val="00CCFF"/>
                </a:solidFill>
                <a:cs typeface="Courier New" panose="02070309020205020404" pitchFamily="49" charset="0"/>
              </a:rPr>
              <a:t>of pins:</a:t>
            </a:r>
            <a:endParaRPr lang="en-US" altLang="ja-JP" dirty="0">
              <a:solidFill>
                <a:srgbClr val="00CCFF"/>
              </a:solidFill>
              <a:ea typeface="MS Mincho" panose="02020609040205080304" pitchFamily="49" charset="-128"/>
            </a:endParaRPr>
          </a:p>
          <a:p>
            <a:pPr algn="just">
              <a:spcBef>
                <a:spcPct val="50000"/>
              </a:spcBef>
            </a:pPr>
            <a:r>
              <a:rPr lang="en-US" altLang="ja-JP" dirty="0">
                <a:ea typeface="MS Mincho" panose="02020609040205080304" pitchFamily="49" charset="-128"/>
              </a:rPr>
              <a:t>number of pins increases </a:t>
            </a:r>
            <a:r>
              <a:rPr lang="en-US" altLang="ja-JP" dirty="0">
                <a:ea typeface="MS Mincho" panose="02020609040205080304" pitchFamily="49" charset="-128"/>
                <a:sym typeface="Wingdings" panose="05000000000000000000" pitchFamily="2" charset="2"/>
              </a:rPr>
              <a:t> </a:t>
            </a:r>
            <a:r>
              <a:rPr lang="en-US" altLang="ja-JP" dirty="0">
                <a:ea typeface="MS Mincho" panose="02020609040205080304" pitchFamily="49" charset="-128"/>
              </a:rPr>
              <a:t>retention in dentin increases</a:t>
            </a:r>
          </a:p>
          <a:p>
            <a:pPr marL="285750" indent="-285750" algn="just">
              <a:spcBef>
                <a:spcPct val="50000"/>
              </a:spcBef>
              <a:buFontTx/>
              <a:buChar char="-"/>
            </a:pPr>
            <a:r>
              <a:rPr lang="en-US" altLang="ja-JP" dirty="0">
                <a:ea typeface="MS Mincho" panose="02020609040205080304" pitchFamily="49" charset="-128"/>
              </a:rPr>
              <a:t>At </a:t>
            </a:r>
            <a:r>
              <a:rPr lang="en-US" altLang="ja-JP" dirty="0" err="1">
                <a:ea typeface="MS Mincho" panose="02020609040205080304" pitchFamily="49" charset="-128"/>
              </a:rPr>
              <a:t>interpin</a:t>
            </a:r>
            <a:r>
              <a:rPr lang="en-US" altLang="ja-JP" dirty="0">
                <a:ea typeface="MS Mincho" panose="02020609040205080304" pitchFamily="49" charset="-128"/>
              </a:rPr>
              <a:t> distances of less than 2mm, there is interaction of stresses in dentin resulting in loss of retention. Due to </a:t>
            </a:r>
            <a:r>
              <a:rPr lang="en-US" altLang="ja-JP" dirty="0" err="1">
                <a:ea typeface="MS Mincho" panose="02020609040205080304" pitchFamily="49" charset="-128"/>
              </a:rPr>
              <a:t>microcracks</a:t>
            </a:r>
            <a:r>
              <a:rPr lang="en-US" altLang="ja-JP" dirty="0">
                <a:ea typeface="MS Mincho" panose="02020609040205080304" pitchFamily="49" charset="-128"/>
              </a:rPr>
              <a:t> occurring during placement of pins.</a:t>
            </a:r>
          </a:p>
          <a:p>
            <a:pPr algn="just">
              <a:spcBef>
                <a:spcPct val="50000"/>
              </a:spcBef>
            </a:pPr>
            <a:r>
              <a:rPr lang="en-US" altLang="ja-JP" b="1" i="1" dirty="0">
                <a:solidFill>
                  <a:srgbClr val="00CCFF"/>
                </a:solidFill>
                <a:ea typeface="MS Mincho" panose="02020609040205080304" pitchFamily="49" charset="-128"/>
              </a:rPr>
              <a:t>Cementing agents:</a:t>
            </a:r>
            <a:endParaRPr lang="en-US" altLang="ja-JP" dirty="0">
              <a:solidFill>
                <a:srgbClr val="00CCFF"/>
              </a:solidFill>
              <a:ea typeface="MS Mincho" panose="02020609040205080304" pitchFamily="49" charset="-128"/>
            </a:endParaRPr>
          </a:p>
          <a:p>
            <a:pPr algn="just">
              <a:spcBef>
                <a:spcPct val="50000"/>
              </a:spcBef>
            </a:pPr>
            <a:r>
              <a:rPr lang="en-US" altLang="ja-JP" dirty="0">
                <a:ea typeface="MS Mincho" panose="02020609040205080304" pitchFamily="49" charset="-128"/>
              </a:rPr>
              <a:t>In case of cemented pins </a:t>
            </a:r>
            <a:r>
              <a:rPr lang="en-US" altLang="ja-JP" dirty="0">
                <a:ea typeface="MS Mincho" panose="02020609040205080304" pitchFamily="49" charset="-128"/>
                <a:sym typeface="Wingdings" panose="05000000000000000000" pitchFamily="2" charset="2"/>
              </a:rPr>
              <a:t></a:t>
            </a:r>
            <a:r>
              <a:rPr lang="en-US" altLang="ja-JP" dirty="0">
                <a:ea typeface="MS Mincho" panose="02020609040205080304" pitchFamily="49" charset="-128"/>
              </a:rPr>
              <a:t> copper phosphate cement(used only in </a:t>
            </a:r>
            <a:r>
              <a:rPr lang="en-US" altLang="ja-JP" dirty="0" err="1">
                <a:ea typeface="MS Mincho" panose="02020609040205080304" pitchFamily="49" charset="-128"/>
              </a:rPr>
              <a:t>nonvital</a:t>
            </a:r>
            <a:r>
              <a:rPr lang="en-US" altLang="ja-JP" dirty="0">
                <a:ea typeface="MS Mincho" panose="02020609040205080304" pitchFamily="49" charset="-128"/>
              </a:rPr>
              <a:t> teeth). </a:t>
            </a:r>
          </a:p>
          <a:p>
            <a:r>
              <a:rPr lang="en-US" dirty="0"/>
              <a:t>Zinc phosphate &gt;</a:t>
            </a:r>
            <a:r>
              <a:rPr lang="en-US" dirty="0" err="1"/>
              <a:t>polycarboxylate</a:t>
            </a:r>
            <a:r>
              <a:rPr lang="en-US" dirty="0"/>
              <a:t>&gt;zinc oxide </a:t>
            </a:r>
            <a:r>
              <a:rPr lang="en-US" dirty="0" err="1"/>
              <a:t>eugenol</a:t>
            </a:r>
            <a:endParaRPr lang="en-US" dirty="0"/>
          </a:p>
          <a:p>
            <a:r>
              <a:rPr lang="en-US" dirty="0"/>
              <a:t>Use of varnish with zinc phosphate decreases its retaining power by 40%  </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3" name="Rectangle 1"/>
          <p:cNvSpPr/>
          <p:nvPr/>
        </p:nvSpPr>
        <p:spPr>
          <a:xfrm>
            <a:off x="1023902" y="685801"/>
            <a:ext cx="10287072" cy="5447645"/>
          </a:xfrm>
          <a:prstGeom prst="rect">
            <a:avLst/>
          </a:prstGeom>
          <a:solidFill>
            <a:schemeClr val="accent6">
              <a:lumMod val="20000"/>
              <a:lumOff val="80000"/>
            </a:schemeClr>
          </a:solidFill>
          <a:ln>
            <a:solidFill>
              <a:schemeClr val="tx1"/>
            </a:solidFill>
          </a:ln>
        </p:spPr>
        <p:txBody>
          <a:bodyPr wrap="square">
            <a:spAutoFit/>
          </a:bodyPr>
          <a:lstStyle/>
          <a:p>
            <a:pPr>
              <a:spcBef>
                <a:spcPct val="50000"/>
              </a:spcBef>
            </a:pPr>
            <a:r>
              <a:rPr lang="en-US" altLang="ja-JP" sz="2400" b="1" i="1" dirty="0">
                <a:solidFill>
                  <a:srgbClr val="FF0000"/>
                </a:solidFill>
                <a:ea typeface="MS Mincho" panose="02020609040205080304" pitchFamily="49" charset="-128"/>
              </a:rPr>
              <a:t>Type of involved dentin:</a:t>
            </a:r>
            <a:endParaRPr lang="en-US" altLang="ja-JP" sz="2400" dirty="0">
              <a:solidFill>
                <a:srgbClr val="FF0000"/>
              </a:solidFill>
              <a:ea typeface="MS Mincho" panose="02020609040205080304" pitchFamily="49" charset="-128"/>
            </a:endParaRPr>
          </a:p>
          <a:p>
            <a:pPr algn="just">
              <a:spcBef>
                <a:spcPct val="50000"/>
              </a:spcBef>
            </a:pPr>
            <a:r>
              <a:rPr lang="en-US" altLang="ja-JP" sz="2400" dirty="0">
                <a:ea typeface="MS Mincho" panose="02020609040205080304" pitchFamily="49" charset="-128"/>
              </a:rPr>
              <a:t>- Young, resilient, primary dentin is the most retaining type of dentin, followed by tubular secondary dentin.</a:t>
            </a:r>
          </a:p>
          <a:p>
            <a:pPr marL="342900" indent="-342900" algn="just">
              <a:spcBef>
                <a:spcPct val="50000"/>
              </a:spcBef>
              <a:buFontTx/>
              <a:buChar char="-"/>
            </a:pPr>
            <a:r>
              <a:rPr lang="en-US" altLang="ja-JP" sz="2400" dirty="0">
                <a:ea typeface="MS Mincho" panose="02020609040205080304" pitchFamily="49" charset="-128"/>
              </a:rPr>
              <a:t>Hyper mineralization (sclerosis and calcification) and dehydration (non vitality) of dentin </a:t>
            </a:r>
            <a:r>
              <a:rPr lang="en-US" altLang="ja-JP" sz="2400" dirty="0">
                <a:ea typeface="MS Mincho" panose="02020609040205080304" pitchFamily="49" charset="-128"/>
                <a:sym typeface="Wingdings" panose="05000000000000000000" pitchFamily="2" charset="2"/>
              </a:rPr>
              <a:t> </a:t>
            </a:r>
            <a:r>
              <a:rPr lang="en-US" altLang="ja-JP" sz="2400" dirty="0">
                <a:ea typeface="MS Mincho" panose="02020609040205080304" pitchFamily="49" charset="-128"/>
              </a:rPr>
              <a:t>decrease its pin-retaining power.</a:t>
            </a:r>
          </a:p>
          <a:p>
            <a:pPr marL="342900" indent="-342900" algn="just">
              <a:spcBef>
                <a:spcPct val="50000"/>
              </a:spcBef>
              <a:buFontTx/>
              <a:buChar char="-"/>
            </a:pPr>
            <a:endParaRPr lang="en-US" altLang="ja-JP" sz="2400" dirty="0">
              <a:ea typeface="MS Mincho" panose="02020609040205080304" pitchFamily="49" charset="-128"/>
            </a:endParaRPr>
          </a:p>
          <a:p>
            <a:pPr algn="just">
              <a:spcBef>
                <a:spcPct val="50000"/>
              </a:spcBef>
            </a:pPr>
            <a:r>
              <a:rPr lang="en-US" altLang="ja-JP" sz="2400" b="1" i="1" dirty="0">
                <a:solidFill>
                  <a:srgbClr val="00CCFF"/>
                </a:solidFill>
                <a:ea typeface="MS Mincho" panose="02020609040205080304" pitchFamily="49" charset="-128"/>
              </a:rPr>
              <a:t>. </a:t>
            </a:r>
            <a:r>
              <a:rPr lang="en-US" altLang="ja-JP" sz="2400" b="1" i="1" dirty="0">
                <a:solidFill>
                  <a:srgbClr val="FF0000"/>
                </a:solidFill>
                <a:ea typeface="MS Mincho" panose="02020609040205080304" pitchFamily="49" charset="-128"/>
              </a:rPr>
              <a:t>Surface roughness of pins:</a:t>
            </a:r>
            <a:endParaRPr lang="en-US" altLang="ja-JP" sz="2400" dirty="0">
              <a:solidFill>
                <a:srgbClr val="FF0000"/>
              </a:solidFill>
              <a:ea typeface="MS Mincho" panose="02020609040205080304" pitchFamily="49" charset="-128"/>
            </a:endParaRPr>
          </a:p>
          <a:p>
            <a:pPr algn="just">
              <a:spcBef>
                <a:spcPct val="50000"/>
              </a:spcBef>
            </a:pPr>
            <a:r>
              <a:rPr lang="en-US" altLang="ja-JP" sz="2400" dirty="0">
                <a:ea typeface="MS Mincho" panose="02020609040205080304" pitchFamily="49" charset="-128"/>
              </a:rPr>
              <a:t>              Pins with surface serration or threading </a:t>
            </a:r>
            <a:r>
              <a:rPr lang="en-US" altLang="ja-JP" sz="2400" dirty="0">
                <a:ea typeface="MS Mincho" panose="02020609040205080304" pitchFamily="49" charset="-128"/>
                <a:sym typeface="Wingdings" panose="05000000000000000000" pitchFamily="2" charset="2"/>
              </a:rPr>
              <a:t></a:t>
            </a:r>
            <a:r>
              <a:rPr lang="en-US" altLang="ja-JP" sz="2400" dirty="0">
                <a:ea typeface="MS Mincho" panose="02020609040205080304" pitchFamily="49" charset="-128"/>
              </a:rPr>
              <a:t>increased retention in dentin especially in case of cemented pin technique.</a:t>
            </a:r>
          </a:p>
          <a:p>
            <a:pPr algn="just">
              <a:spcBef>
                <a:spcPct val="50000"/>
              </a:spcBef>
            </a:pPr>
            <a:endParaRPr lang="en-US" altLang="ja-JP" sz="2400" dirty="0">
              <a:ea typeface="MS Mincho" panose="02020609040205080304" pitchFamily="49" charset="-128"/>
            </a:endParaRPr>
          </a:p>
          <a:p>
            <a:pPr algn="just">
              <a:spcBef>
                <a:spcPct val="50000"/>
              </a:spcBef>
            </a:pPr>
            <a:r>
              <a:rPr lang="en-US" altLang="ja-JP" sz="2400" dirty="0">
                <a:solidFill>
                  <a:srgbClr val="00CCFF"/>
                </a:solidFill>
                <a:ea typeface="MS Mincho" panose="02020609040205080304" pitchFamily="49" charset="-128"/>
              </a:rPr>
              <a:t> </a:t>
            </a:r>
            <a:endParaRPr lang="en-US" sz="2400" dirty="0"/>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4" name="Content Placeholder 3"/>
          <p:cNvSpPr>
            <a:spLocks noGrp="1"/>
          </p:cNvSpPr>
          <p:nvPr>
            <p:ph idx="1"/>
          </p:nvPr>
        </p:nvSpPr>
        <p:spPr>
          <a:xfrm>
            <a:off x="839570" y="838201"/>
            <a:ext cx="10512862" cy="5338763"/>
          </a:xfrm>
          <a:solidFill>
            <a:schemeClr val="accent6">
              <a:lumMod val="20000"/>
              <a:lumOff val="80000"/>
            </a:schemeClr>
          </a:solidFill>
          <a:ln>
            <a:solidFill>
              <a:schemeClr val="tx1"/>
            </a:solidFill>
          </a:ln>
        </p:spPr>
        <p:txBody>
          <a:bodyPr>
            <a:normAutofit/>
          </a:bodyPr>
          <a:lstStyle/>
          <a:p>
            <a:pPr algn="just">
              <a:spcBef>
                <a:spcPct val="50000"/>
              </a:spcBef>
            </a:pPr>
            <a:r>
              <a:rPr lang="en-US" altLang="ja-JP" b="1" dirty="0">
                <a:solidFill>
                  <a:srgbClr val="FF0000"/>
                </a:solidFill>
                <a:ea typeface="MS Mincho" panose="02020609040205080304" pitchFamily="49" charset="-128"/>
              </a:rPr>
              <a:t>The ratio of dentinal engagement of the pins to their protruding lengths in cavity preparations</a:t>
            </a:r>
            <a:r>
              <a:rPr lang="en-US" altLang="ja-JP" b="1" dirty="0">
                <a:solidFill>
                  <a:srgbClr val="00CCFF"/>
                </a:solidFill>
                <a:ea typeface="MS Mincho" panose="02020609040205080304" pitchFamily="49" charset="-128"/>
              </a:rPr>
              <a:t>.</a:t>
            </a:r>
            <a:endParaRPr lang="en-US" altLang="ja-JP" dirty="0">
              <a:solidFill>
                <a:srgbClr val="00CCFF"/>
              </a:solidFill>
              <a:ea typeface="MS Mincho" panose="02020609040205080304" pitchFamily="49" charset="-128"/>
            </a:endParaRPr>
          </a:p>
          <a:p>
            <a:pPr algn="just">
              <a:spcBef>
                <a:spcPct val="50000"/>
              </a:spcBef>
            </a:pPr>
            <a:r>
              <a:rPr lang="en-US" altLang="ja-JP" dirty="0">
                <a:ea typeface="MS Mincho" panose="02020609040205080304" pitchFamily="49" charset="-128"/>
              </a:rPr>
              <a:t> ideal ratio for pin retention during function is 2: 1 </a:t>
            </a:r>
          </a:p>
          <a:p>
            <a:pPr algn="just">
              <a:spcBef>
                <a:spcPct val="50000"/>
              </a:spcBef>
            </a:pPr>
            <a:r>
              <a:rPr lang="en-US" altLang="ja-JP" dirty="0">
                <a:ea typeface="MS Mincho" panose="02020609040205080304" pitchFamily="49" charset="-128"/>
              </a:rPr>
              <a:t>higher ratio </a:t>
            </a:r>
            <a:r>
              <a:rPr lang="en-US" altLang="ja-JP" dirty="0">
                <a:ea typeface="MS Mincho" panose="02020609040205080304" pitchFamily="49" charset="-128"/>
                <a:sym typeface="Wingdings" panose="05000000000000000000" pitchFamily="2" charset="2"/>
              </a:rPr>
              <a:t></a:t>
            </a:r>
            <a:r>
              <a:rPr lang="en-US" altLang="ja-JP" dirty="0">
                <a:ea typeface="MS Mincho" panose="02020609040205080304" pitchFamily="49" charset="-128"/>
              </a:rPr>
              <a:t> increase the pin retention,</a:t>
            </a:r>
          </a:p>
          <a:p>
            <a:pPr algn="just">
              <a:spcBef>
                <a:spcPct val="50000"/>
              </a:spcBef>
            </a:pPr>
            <a:r>
              <a:rPr lang="en-US" altLang="ja-JP" dirty="0">
                <a:ea typeface="MS Mincho" panose="02020609040205080304" pitchFamily="49" charset="-128"/>
              </a:rPr>
              <a:t>lower ratio </a:t>
            </a:r>
            <a:r>
              <a:rPr lang="en-US" altLang="ja-JP" dirty="0">
                <a:ea typeface="MS Mincho" panose="02020609040205080304" pitchFamily="49" charset="-128"/>
                <a:sym typeface="Wingdings" panose="05000000000000000000" pitchFamily="2" charset="2"/>
              </a:rPr>
              <a:t> </a:t>
            </a:r>
            <a:r>
              <a:rPr lang="en-US" altLang="ja-JP" dirty="0">
                <a:ea typeface="MS Mincho" panose="02020609040205080304" pitchFamily="49" charset="-128"/>
              </a:rPr>
              <a:t>decrease the retention.</a:t>
            </a:r>
          </a:p>
          <a:p>
            <a:pPr marL="0" indent="0" algn="just">
              <a:spcBef>
                <a:spcPct val="50000"/>
              </a:spcBef>
              <a:buNone/>
            </a:pPr>
            <a:r>
              <a:rPr lang="en-US" altLang="ja-JP" b="1" dirty="0">
                <a:solidFill>
                  <a:srgbClr val="00CCFF"/>
                </a:solidFill>
                <a:ea typeface="MS Mincho" panose="02020609040205080304" pitchFamily="49" charset="-128"/>
              </a:rPr>
              <a:t>. </a:t>
            </a:r>
            <a:r>
              <a:rPr lang="en-US" altLang="ja-JP" b="1" i="1" dirty="0">
                <a:solidFill>
                  <a:srgbClr val="FF0000"/>
                </a:solidFill>
                <a:ea typeface="MS Mincho" panose="02020609040205080304" pitchFamily="49" charset="-128"/>
              </a:rPr>
              <a:t>Bulk of dentin around the pin:</a:t>
            </a:r>
            <a:endParaRPr lang="en-US" altLang="ja-JP" dirty="0">
              <a:solidFill>
                <a:srgbClr val="FF0000"/>
              </a:solidFill>
              <a:ea typeface="MS Mincho" panose="02020609040205080304" pitchFamily="49" charset="-128"/>
            </a:endParaRPr>
          </a:p>
          <a:p>
            <a:pPr algn="just">
              <a:spcBef>
                <a:spcPct val="50000"/>
              </a:spcBef>
            </a:pPr>
            <a:r>
              <a:rPr lang="en-US" altLang="ja-JP" dirty="0">
                <a:ea typeface="MS Mincho" panose="02020609040205080304" pitchFamily="49" charset="-128"/>
              </a:rPr>
              <a:t>	The greater the cross section of dentin separating the pins from the pulp, tooth and root surface </a:t>
            </a:r>
            <a:r>
              <a:rPr lang="en-US" altLang="ja-JP" dirty="0">
                <a:ea typeface="MS Mincho" panose="02020609040205080304" pitchFamily="49" charset="-128"/>
                <a:sym typeface="Wingdings" panose="05000000000000000000" pitchFamily="2" charset="2"/>
              </a:rPr>
              <a:t> </a:t>
            </a:r>
            <a:r>
              <a:rPr lang="en-US" altLang="ja-JP" dirty="0">
                <a:ea typeface="MS Mincho" panose="02020609040205080304" pitchFamily="49" charset="-128"/>
              </a:rPr>
              <a:t>the greater retention.</a:t>
            </a:r>
          </a:p>
          <a:p>
            <a:pPr algn="just">
              <a:spcBef>
                <a:spcPct val="50000"/>
              </a:spcBef>
            </a:pPr>
            <a:r>
              <a:rPr lang="en-US" altLang="ja-JP" dirty="0">
                <a:ea typeface="MS Mincho" panose="02020609040205080304" pitchFamily="49" charset="-128"/>
              </a:rPr>
              <a:t>due to the lesser number of interconnecting cracks per unit volume of dentin.</a:t>
            </a:r>
            <a:endParaRPr lang="en-US" dirty="0"/>
          </a:p>
          <a:p>
            <a:endParaRPr lang="en-US" dirty="0"/>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5" name="Content Placeholder 2"/>
          <p:cNvSpPr>
            <a:spLocks noGrp="1"/>
          </p:cNvSpPr>
          <p:nvPr>
            <p:ph idx="1"/>
          </p:nvPr>
        </p:nvSpPr>
        <p:spPr>
          <a:xfrm>
            <a:off x="839570" y="1000109"/>
            <a:ext cx="10512862" cy="5176855"/>
          </a:xfrm>
          <a:solidFill>
            <a:schemeClr val="accent6">
              <a:lumMod val="20000"/>
              <a:lumOff val="80000"/>
            </a:schemeClr>
          </a:solidFill>
          <a:ln>
            <a:solidFill>
              <a:schemeClr val="tx1"/>
            </a:solidFill>
          </a:ln>
        </p:spPr>
        <p:txBody>
          <a:bodyPr/>
          <a:lstStyle/>
          <a:p>
            <a:r>
              <a:rPr lang="en-US" b="1" i="1" dirty="0">
                <a:solidFill>
                  <a:srgbClr val="00B0F0"/>
                </a:solidFill>
              </a:rPr>
              <a:t>Mode of shortening of the pin after insertion:</a:t>
            </a:r>
          </a:p>
          <a:p>
            <a:pPr lvl="1"/>
            <a:r>
              <a:rPr lang="en-US" dirty="0"/>
              <a:t>Use smallest carbide bur 1/4 round 0r 699 bur.</a:t>
            </a:r>
          </a:p>
          <a:p>
            <a:pPr lvl="1"/>
            <a:endParaRPr lang="en-US" dirty="0"/>
          </a:p>
          <a:p>
            <a:pPr lvl="1"/>
            <a:r>
              <a:rPr lang="en-US" dirty="0"/>
              <a:t>Apply pressure in clockwise direction in case of threaded pin</a:t>
            </a:r>
          </a:p>
          <a:p>
            <a:pPr lvl="1"/>
            <a:endParaRPr lang="en-US" dirty="0"/>
          </a:p>
          <a:p>
            <a:pPr lvl="1"/>
            <a:r>
              <a:rPr lang="en-US" dirty="0"/>
              <a:t>Hold the instrument with </a:t>
            </a:r>
            <a:r>
              <a:rPr lang="en-US" dirty="0" err="1"/>
              <a:t>haemostat</a:t>
            </a:r>
            <a:r>
              <a:rPr lang="en-US" dirty="0"/>
              <a:t> while applying lateral cutting pressure</a:t>
            </a:r>
          </a:p>
          <a:p>
            <a:pPr lvl="1"/>
            <a:endParaRPr lang="en-US" dirty="0"/>
          </a:p>
          <a:p>
            <a:pPr lvl="1"/>
            <a:r>
              <a:rPr lang="en-US" dirty="0"/>
              <a:t>Use light </a:t>
            </a:r>
            <a:r>
              <a:rPr lang="en-US" dirty="0" err="1"/>
              <a:t>intermittant</a:t>
            </a:r>
            <a:r>
              <a:rPr lang="en-US" dirty="0"/>
              <a:t> pressure at the highest speed</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6" name="Title 2"/>
          <p:cNvSpPr>
            <a:spLocks noGrp="1"/>
          </p:cNvSpPr>
          <p:nvPr>
            <p:ph type="title"/>
          </p:nvPr>
        </p:nvSpPr>
        <p:spPr/>
        <p:txBody>
          <a:bodyPr/>
          <a:lstStyle/>
          <a:p>
            <a:r>
              <a:rPr lang="en-US" b="1" u="sng" dirty="0"/>
              <a:t>MICROCRACKING AND CRAZING</a:t>
            </a:r>
          </a:p>
        </p:txBody>
      </p:sp>
      <p:sp>
        <p:nvSpPr>
          <p:cNvPr id="1048787" name="Content Placeholder 1"/>
          <p:cNvSpPr>
            <a:spLocks noGrp="1"/>
          </p:cNvSpPr>
          <p:nvPr>
            <p:ph idx="1"/>
          </p:nvPr>
        </p:nvSpPr>
        <p:spPr>
          <a:solidFill>
            <a:schemeClr val="accent6">
              <a:lumMod val="20000"/>
              <a:lumOff val="80000"/>
            </a:schemeClr>
          </a:solidFill>
          <a:ln>
            <a:solidFill>
              <a:schemeClr val="tx1"/>
            </a:solidFill>
          </a:ln>
        </p:spPr>
        <p:txBody>
          <a:bodyPr>
            <a:normAutofit/>
          </a:bodyPr>
          <a:lstStyle/>
          <a:p>
            <a:pPr algn="just">
              <a:buNone/>
            </a:pPr>
            <a:r>
              <a:rPr lang="en-US" dirty="0">
                <a:cs typeface="Times New Roman" panose="02020603050405020304" pitchFamily="18" charset="0"/>
              </a:rPr>
              <a:t>The most common crazing and least detrimental to the tooth is that originating at the surface. </a:t>
            </a:r>
          </a:p>
          <a:p>
            <a:pPr algn="just">
              <a:buNone/>
            </a:pPr>
            <a:r>
              <a:rPr lang="en-US" dirty="0">
                <a:cs typeface="Times New Roman" panose="02020603050405020304" pitchFamily="18" charset="0"/>
              </a:rPr>
              <a:t>Crazing starting from the DEJ and appearing on the surface must penetrate the gnarled enamel implying that it is driven by much stronger and more destructive forces.  </a:t>
            </a:r>
          </a:p>
          <a:p>
            <a:pPr algn="just">
              <a:buNone/>
            </a:pPr>
            <a:r>
              <a:rPr lang="en-US" dirty="0">
                <a:cs typeface="Times New Roman" panose="02020603050405020304" pitchFamily="18" charset="0"/>
              </a:rPr>
              <a:t>most common during indiscriminate use of high speed rotary instrumentation, frequent use of pins and posts in restorative dentistry.  </a:t>
            </a:r>
          </a:p>
          <a:p>
            <a:pPr algn="just">
              <a:buNone/>
            </a:pPr>
            <a:r>
              <a:rPr lang="en-US" dirty="0">
                <a:cs typeface="Times New Roman" panose="02020603050405020304" pitchFamily="18" charset="0"/>
              </a:rPr>
              <a:t>Crazing can predispose to ‘Cracked tooth syndrome’.</a:t>
            </a:r>
          </a:p>
          <a:p>
            <a:endParaRPr lang="en-US" dirty="0"/>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8" name="Title 2"/>
          <p:cNvSpPr>
            <a:spLocks noGrp="1"/>
          </p:cNvSpPr>
          <p:nvPr>
            <p:ph type="title"/>
          </p:nvPr>
        </p:nvSpPr>
        <p:spPr/>
        <p:txBody>
          <a:bodyPr/>
          <a:lstStyle/>
          <a:p>
            <a:r>
              <a:rPr lang="en-US" b="1" u="sng" dirty="0">
                <a:solidFill>
                  <a:srgbClr val="0070C0"/>
                </a:solidFill>
              </a:rPr>
              <a:t>FACTORS INFLUENCING CRAZING</a:t>
            </a:r>
          </a:p>
        </p:txBody>
      </p:sp>
      <p:sp>
        <p:nvSpPr>
          <p:cNvPr id="1048789" name="Content Placeholder 1"/>
          <p:cNvSpPr>
            <a:spLocks noGrp="1"/>
          </p:cNvSpPr>
          <p:nvPr>
            <p:ph idx="1"/>
          </p:nvPr>
        </p:nvSpPr>
        <p:spPr>
          <a:solidFill>
            <a:schemeClr val="accent4">
              <a:lumMod val="20000"/>
              <a:lumOff val="80000"/>
            </a:schemeClr>
          </a:solidFill>
          <a:ln>
            <a:solidFill>
              <a:schemeClr val="tx1"/>
            </a:solidFill>
          </a:ln>
        </p:spPr>
        <p:txBody>
          <a:bodyPr>
            <a:normAutofit/>
          </a:bodyPr>
          <a:lstStyle/>
          <a:p>
            <a:pPr algn="just">
              <a:buFont typeface="Wingdings" panose="05000000000000000000" pitchFamily="2" charset="2"/>
              <a:buNone/>
            </a:pPr>
            <a:r>
              <a:rPr lang="en-US" dirty="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t>
            </a:r>
            <a:r>
              <a:rPr lang="en-US" dirty="0">
                <a:cs typeface="Times New Roman" panose="02020603050405020304" pitchFamily="18" charset="0"/>
              </a:rPr>
              <a:t>T</a:t>
            </a:r>
            <a:r>
              <a:rPr lang="en-US" b="1" dirty="0">
                <a:cs typeface="Times New Roman" panose="02020603050405020304" pitchFamily="18" charset="0"/>
              </a:rPr>
              <a:t>ypes of pins</a:t>
            </a:r>
            <a:r>
              <a:rPr lang="en-US" dirty="0">
                <a:cs typeface="Times New Roman" panose="02020603050405020304" pitchFamily="18" charset="0"/>
              </a:rPr>
              <a:t> </a:t>
            </a:r>
          </a:p>
          <a:p>
            <a:pPr algn="just">
              <a:buFont typeface="Wingdings" panose="05000000000000000000" pitchFamily="2" charset="2"/>
              <a:buNone/>
            </a:pPr>
            <a:r>
              <a:rPr lang="en-US" dirty="0">
                <a:cs typeface="Times New Roman" panose="02020603050405020304" pitchFamily="18" charset="0"/>
              </a:rPr>
              <a:t>Cemented pins – 	least</a:t>
            </a:r>
          </a:p>
          <a:p>
            <a:pPr algn="just">
              <a:buFont typeface="Wingdings" panose="05000000000000000000" pitchFamily="2" charset="2"/>
              <a:buNone/>
            </a:pPr>
            <a:r>
              <a:rPr lang="en-US" dirty="0">
                <a:cs typeface="Times New Roman" panose="02020603050405020304" pitchFamily="18" charset="0"/>
              </a:rPr>
              <a:t>Friction lock  –      maximum</a:t>
            </a:r>
          </a:p>
          <a:p>
            <a:pPr algn="just">
              <a:buFont typeface="Wingdings" panose="05000000000000000000" pitchFamily="2" charset="2"/>
              <a:buNone/>
            </a:pPr>
            <a:r>
              <a:rPr lang="en-US" dirty="0">
                <a:cs typeface="Times New Roman" panose="02020603050405020304" pitchFamily="18" charset="0"/>
              </a:rPr>
              <a:t>Threaded pin -	intermediate </a:t>
            </a:r>
          </a:p>
          <a:p>
            <a:pPr algn="just">
              <a:buFont typeface="Wingdings" panose="05000000000000000000" pitchFamily="2" charset="2"/>
              <a:buNone/>
            </a:pPr>
            <a:r>
              <a:rPr lang="en-US" dirty="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a:r>
            <a:r>
              <a:rPr lang="en-US" b="1" dirty="0">
                <a:cs typeface="Times New Roman" panose="02020603050405020304" pitchFamily="18" charset="0"/>
              </a:rPr>
              <a:t>Proximity of pins to DEJ</a:t>
            </a:r>
            <a:endParaRPr lang="en-US" dirty="0">
              <a:cs typeface="Times New Roman" panose="02020603050405020304" pitchFamily="18" charset="0"/>
            </a:endParaRPr>
          </a:p>
          <a:p>
            <a:pPr algn="just">
              <a:buFont typeface="Wingdings" panose="05000000000000000000" pitchFamily="2" charset="2"/>
              <a:buNone/>
            </a:pPr>
            <a:r>
              <a:rPr lang="en-US" dirty="0">
                <a:cs typeface="Times New Roman" panose="02020603050405020304" pitchFamily="18" charset="0"/>
              </a:rPr>
              <a:t>More crazing can be expected when a pin is inserted closer to DEJ.  </a:t>
            </a:r>
          </a:p>
          <a:p>
            <a:pPr algn="just">
              <a:buFont typeface="Wingdings" panose="05000000000000000000" pitchFamily="2" charset="2"/>
              <a:buNone/>
            </a:pPr>
            <a:r>
              <a:rPr lang="en-US" dirty="0">
                <a:cs typeface="Times New Roman" panose="02020603050405020304" pitchFamily="18" charset="0"/>
              </a:rPr>
              <a:t>Areas 0.5-1 mm from the DEJ are a safe location for cemented pins, </a:t>
            </a:r>
          </a:p>
          <a:p>
            <a:pPr algn="just">
              <a:buFont typeface="Wingdings" panose="05000000000000000000" pitchFamily="2" charset="2"/>
              <a:buNone/>
            </a:pPr>
            <a:r>
              <a:rPr lang="en-US" dirty="0">
                <a:cs typeface="Times New Roman" panose="02020603050405020304" pitchFamily="18" charset="0"/>
              </a:rPr>
              <a:t>1.5-2 mm from DEJ is safe for threaded pins. </a:t>
            </a:r>
          </a:p>
          <a:p>
            <a:pPr>
              <a:buFont typeface="Wingdings" panose="05000000000000000000" pitchFamily="2" charset="2"/>
              <a:buNone/>
            </a:pPr>
            <a:endParaRPr lang="en-US" dirty="0"/>
          </a:p>
          <a:p>
            <a:endParaRPr lang="en-US" dirty="0"/>
          </a:p>
        </p:txBody>
      </p:sp>
      <p:pic>
        <p:nvPicPr>
          <p:cNvPr id="2097208" name="Picture 2"/>
          <p:cNvPicPr>
            <a:picLocks noChangeAspect="1" noChangeArrowheads="1"/>
          </p:cNvPicPr>
          <p:nvPr/>
        </p:nvPicPr>
        <p:blipFill rotWithShape="1">
          <a:blip r:embed="rId2">
            <a:lum bright="-12000" contrast="18000"/>
          </a:blip>
          <a:srcRect l="19486" t="17077" r="6364" b="32640"/>
          <a:stretch>
            <a:fillRect/>
          </a:stretch>
        </p:blipFill>
        <p:spPr bwMode="auto">
          <a:xfrm>
            <a:off x="6705600" y="1981200"/>
            <a:ext cx="4800600" cy="2133600"/>
          </a:xfrm>
          <a:prstGeom prst="rect">
            <a:avLst/>
          </a:prstGeom>
          <a:noFill/>
          <a:ln w="28575" cap="sq">
            <a:solidFill>
              <a:srgbClr val="CC6600"/>
            </a:solidFill>
            <a:miter lim="800000"/>
            <a:headEnd type="none" w="sm" len="sm"/>
            <a:tailEnd type="none" w="sm" len="sm"/>
          </a:ln>
          <a:effectLst/>
        </p:spPr>
      </p:pic>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0" name="Content Placeholder 1"/>
          <p:cNvSpPr>
            <a:spLocks noGrp="1"/>
          </p:cNvSpPr>
          <p:nvPr>
            <p:ph idx="1"/>
          </p:nvPr>
        </p:nvSpPr>
        <p:spPr>
          <a:xfrm>
            <a:off x="839570" y="1071547"/>
            <a:ext cx="10512862" cy="5105417"/>
          </a:xfrm>
          <a:solidFill>
            <a:schemeClr val="accent4">
              <a:lumMod val="20000"/>
              <a:lumOff val="80000"/>
            </a:schemeClr>
          </a:solidFill>
          <a:ln>
            <a:solidFill>
              <a:schemeClr val="tx1"/>
            </a:solidFill>
          </a:ln>
        </p:spPr>
        <p:txBody>
          <a:bodyPr/>
          <a:lstStyle/>
          <a:p>
            <a:pPr marL="0" indent="0" algn="just">
              <a:buNone/>
            </a:pPr>
            <a:r>
              <a:rPr lang="en-US" dirty="0">
                <a:cs typeface="Times New Roman" panose="02020603050405020304" pitchFamily="18" charset="0"/>
              </a:rPr>
              <a:t>3.Any factor that will enhance stress induction in dentin can definitely increase the possibility of enamel crazing. </a:t>
            </a:r>
          </a:p>
          <a:p>
            <a:pPr marL="0" indent="0" algn="just">
              <a:buNone/>
            </a:pPr>
            <a:r>
              <a:rPr lang="en-US" dirty="0">
                <a:cs typeface="Times New Roman" panose="02020603050405020304" pitchFamily="18" charset="0"/>
              </a:rPr>
              <a:t>4. The thinner the adjacent enamel the greater will be the possibility of crazing within it.</a:t>
            </a:r>
          </a:p>
          <a:p>
            <a:pPr marL="0" indent="0" algn="just">
              <a:buNone/>
            </a:pPr>
            <a:r>
              <a:rPr lang="en-US" dirty="0">
                <a:cs typeface="Times New Roman" panose="02020603050405020304" pitchFamily="18" charset="0"/>
              </a:rPr>
              <a:t>5. Type of dentin between the pin and adjacent enamel. </a:t>
            </a:r>
          </a:p>
          <a:p>
            <a:pPr marL="0" indent="0" algn="just">
              <a:buNone/>
            </a:pPr>
            <a:r>
              <a:rPr lang="en-US" dirty="0">
                <a:cs typeface="Times New Roman" panose="02020603050405020304" pitchFamily="18" charset="0"/>
              </a:rPr>
              <a:t>     The greater the dehydration or </a:t>
            </a:r>
            <a:r>
              <a:rPr lang="en-US" dirty="0" err="1">
                <a:cs typeface="Times New Roman" panose="02020603050405020304" pitchFamily="18" charset="0"/>
              </a:rPr>
              <a:t>mineralisation</a:t>
            </a:r>
            <a:r>
              <a:rPr lang="en-US" dirty="0">
                <a:cs typeface="Times New Roman" panose="02020603050405020304" pitchFamily="18" charset="0"/>
              </a:rPr>
              <a:t>, the faster a crack will travel from the pin site to the enamel, the greater will be the possibility of crazing.</a:t>
            </a:r>
          </a:p>
          <a:p>
            <a:endParaRPr lang="en-US" dirty="0"/>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1" name="Title 1"/>
          <p:cNvSpPr>
            <a:spLocks noGrp="1"/>
          </p:cNvSpPr>
          <p:nvPr>
            <p:ph type="title"/>
          </p:nvPr>
        </p:nvSpPr>
        <p:spPr/>
        <p:txBody>
          <a:bodyPr>
            <a:normAutofit/>
          </a:bodyPr>
          <a:lstStyle/>
          <a:p>
            <a:r>
              <a:rPr lang="en-US" altLang="ja-JP" b="1" u="sng" dirty="0">
                <a:solidFill>
                  <a:srgbClr val="0070C0"/>
                </a:solidFill>
                <a:ea typeface="MS Mincho" panose="02020609040205080304" pitchFamily="49" charset="-128"/>
              </a:rPr>
              <a:t>PINS AND RESTORATIVE MATERIAL:</a:t>
            </a:r>
            <a:br>
              <a:rPr lang="en-US" altLang="ja-JP" b="1" u="sng" dirty="0">
                <a:solidFill>
                  <a:srgbClr val="0070C0"/>
                </a:solidFill>
                <a:ea typeface="MS Mincho" panose="02020609040205080304" pitchFamily="49" charset="-128"/>
              </a:rPr>
            </a:br>
            <a:endParaRPr lang="en-US" b="1" u="sng" dirty="0">
              <a:solidFill>
                <a:srgbClr val="0070C0"/>
              </a:solidFill>
            </a:endParaRPr>
          </a:p>
        </p:txBody>
      </p:sp>
      <p:sp>
        <p:nvSpPr>
          <p:cNvPr id="1048792" name="Content Placeholder 2"/>
          <p:cNvSpPr>
            <a:spLocks noGrp="1"/>
          </p:cNvSpPr>
          <p:nvPr>
            <p:ph idx="1"/>
          </p:nvPr>
        </p:nvSpPr>
        <p:spPr>
          <a:solidFill>
            <a:schemeClr val="accent4">
              <a:lumMod val="20000"/>
              <a:lumOff val="80000"/>
            </a:schemeClr>
          </a:solidFill>
          <a:ln>
            <a:solidFill>
              <a:schemeClr val="tx1"/>
            </a:solidFill>
          </a:ln>
        </p:spPr>
        <p:txBody>
          <a:bodyPr>
            <a:normAutofit/>
          </a:bodyPr>
          <a:lstStyle/>
          <a:p>
            <a:pPr algn="just">
              <a:spcBef>
                <a:spcPct val="50000"/>
              </a:spcBef>
            </a:pPr>
            <a:r>
              <a:rPr lang="en-US" altLang="ja-JP" dirty="0">
                <a:ea typeface="MS Mincho" panose="02020609040205080304" pitchFamily="49" charset="-128"/>
              </a:rPr>
              <a:t>Pins </a:t>
            </a:r>
            <a:r>
              <a:rPr lang="en-US" altLang="ja-JP" dirty="0">
                <a:ea typeface="MS Mincho" panose="02020609040205080304" pitchFamily="49" charset="-128"/>
                <a:sym typeface="Wingdings" panose="05000000000000000000" pitchFamily="2" charset="2"/>
              </a:rPr>
              <a:t></a:t>
            </a:r>
            <a:r>
              <a:rPr lang="en-US" altLang="ja-JP" dirty="0">
                <a:ea typeface="MS Mincho" panose="02020609040205080304" pitchFamily="49" charset="-128"/>
              </a:rPr>
              <a:t> reduce the strength of restorations because of the absence of any chemical union between the pin and restorative material at the interface.</a:t>
            </a:r>
          </a:p>
          <a:p>
            <a:pPr algn="just">
              <a:spcBef>
                <a:spcPct val="30000"/>
              </a:spcBef>
            </a:pPr>
            <a:r>
              <a:rPr lang="en-US" altLang="ja-JP" dirty="0">
                <a:ea typeface="MS Mincho" panose="02020609040205080304" pitchFamily="49" charset="-128"/>
              </a:rPr>
              <a:t>Voids and irregularities are present at the interface or the pin is </a:t>
            </a:r>
            <a:r>
              <a:rPr lang="en-US" altLang="ja-JP" dirty="0">
                <a:ea typeface="MS Mincho" panose="02020609040205080304" pitchFamily="49" charset="-128"/>
                <a:sym typeface="Wingdings" panose="05000000000000000000" pitchFamily="2" charset="2"/>
              </a:rPr>
              <a:t> </a:t>
            </a:r>
            <a:r>
              <a:rPr lang="en-US" altLang="ja-JP" dirty="0">
                <a:ea typeface="MS Mincho" panose="02020609040205080304" pitchFamily="49" charset="-128"/>
              </a:rPr>
              <a:t>serve as a void in restorative material and hence acts as a stress initiator.</a:t>
            </a:r>
          </a:p>
          <a:p>
            <a:pPr algn="just">
              <a:spcBef>
                <a:spcPct val="30000"/>
              </a:spcBef>
            </a:pPr>
            <a:r>
              <a:rPr lang="en-US" altLang="ja-JP" dirty="0">
                <a:ea typeface="MS Mincho" panose="02020609040205080304" pitchFamily="49" charset="-128"/>
              </a:rPr>
              <a:t>  Fractures in the pin amalgam restorations are commonly seen on planes involving pins.</a:t>
            </a:r>
          </a:p>
          <a:p>
            <a:endParaRPr lang="en-US" dirty="0"/>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3" name="Title 2"/>
          <p:cNvSpPr>
            <a:spLocks noGrp="1"/>
          </p:cNvSpPr>
          <p:nvPr>
            <p:ph type="title"/>
          </p:nvPr>
        </p:nvSpPr>
        <p:spPr/>
        <p:txBody>
          <a:bodyPr>
            <a:noAutofit/>
          </a:bodyPr>
          <a:lstStyle/>
          <a:p>
            <a:r>
              <a:rPr lang="en-US" altLang="ja-JP" sz="3200" b="1" u="sng" dirty="0">
                <a:solidFill>
                  <a:srgbClr val="0070C0"/>
                </a:solidFill>
                <a:ea typeface="MS Mincho" panose="02020609040205080304" pitchFamily="49" charset="-128"/>
              </a:rPr>
              <a:t>Factors affecting retention of pins in restorative materials:</a:t>
            </a:r>
            <a:br>
              <a:rPr lang="en-US" altLang="ja-JP" sz="3200" b="1" u="sng" dirty="0">
                <a:solidFill>
                  <a:srgbClr val="0070C0"/>
                </a:solidFill>
                <a:ea typeface="MS Mincho" panose="02020609040205080304" pitchFamily="49" charset="-128"/>
              </a:rPr>
            </a:br>
            <a:endParaRPr lang="en-US" sz="3200" b="1" u="sng" dirty="0">
              <a:solidFill>
                <a:srgbClr val="0070C0"/>
              </a:solidFill>
            </a:endParaRPr>
          </a:p>
        </p:txBody>
      </p:sp>
      <p:sp>
        <p:nvSpPr>
          <p:cNvPr id="1048794" name="Content Placeholder 1"/>
          <p:cNvSpPr>
            <a:spLocks noGrp="1"/>
          </p:cNvSpPr>
          <p:nvPr>
            <p:ph idx="1"/>
          </p:nvPr>
        </p:nvSpPr>
        <p:spPr>
          <a:solidFill>
            <a:schemeClr val="accent4">
              <a:lumMod val="20000"/>
              <a:lumOff val="80000"/>
            </a:schemeClr>
          </a:solidFill>
          <a:ln>
            <a:solidFill>
              <a:schemeClr val="tx1"/>
            </a:solidFill>
          </a:ln>
        </p:spPr>
        <p:txBody>
          <a:bodyPr/>
          <a:lstStyle/>
          <a:p>
            <a:pPr marL="0" indent="0" algn="just">
              <a:spcBef>
                <a:spcPct val="30000"/>
              </a:spcBef>
              <a:buNone/>
            </a:pPr>
            <a:r>
              <a:rPr lang="en-US" altLang="ja-JP" dirty="0">
                <a:solidFill>
                  <a:srgbClr val="00CCFF"/>
                </a:solidFill>
                <a:ea typeface="MS Mincho" panose="02020609040205080304" pitchFamily="49" charset="-128"/>
              </a:rPr>
              <a:t>1</a:t>
            </a:r>
            <a:r>
              <a:rPr lang="en-US" altLang="ja-JP" b="1" dirty="0">
                <a:solidFill>
                  <a:srgbClr val="00CCFF"/>
                </a:solidFill>
                <a:ea typeface="MS Mincho" panose="02020609040205080304" pitchFamily="49" charset="-128"/>
              </a:rPr>
              <a:t>. </a:t>
            </a:r>
            <a:r>
              <a:rPr lang="en-US" altLang="ja-JP" b="1" i="1" dirty="0">
                <a:solidFill>
                  <a:srgbClr val="00CCFF"/>
                </a:solidFill>
                <a:ea typeface="ＭＳ Ｐゴシック" panose="020B0600070205080204" pitchFamily="34" charset="-128"/>
                <a:cs typeface="Courier New" panose="02070309020205020404" pitchFamily="49" charset="0"/>
              </a:rPr>
              <a:t>Type </a:t>
            </a:r>
            <a:r>
              <a:rPr lang="en-US" altLang="ja-JP" b="1" i="1" dirty="0">
                <a:solidFill>
                  <a:srgbClr val="00CCFF"/>
                </a:solidFill>
                <a:ea typeface="MS Mincho" panose="02020609040205080304" pitchFamily="49" charset="-128"/>
              </a:rPr>
              <a:t>of </a:t>
            </a:r>
            <a:r>
              <a:rPr lang="en-US" altLang="ja-JP" b="1" i="1" dirty="0">
                <a:solidFill>
                  <a:srgbClr val="00CCFF"/>
                </a:solidFill>
                <a:ea typeface="ＭＳ Ｐゴシック" panose="020B0600070205080204" pitchFamily="34" charset="-128"/>
              </a:rPr>
              <a:t>pins:</a:t>
            </a:r>
            <a:endParaRPr lang="en-US" altLang="ja-JP" dirty="0">
              <a:solidFill>
                <a:srgbClr val="00CCFF"/>
              </a:solidFill>
              <a:ea typeface="MS Mincho" panose="02020609040205080304" pitchFamily="49" charset="-128"/>
            </a:endParaRPr>
          </a:p>
          <a:p>
            <a:pPr algn="just">
              <a:spcBef>
                <a:spcPct val="30000"/>
              </a:spcBef>
            </a:pPr>
            <a:r>
              <a:rPr lang="en-US" altLang="ja-JP" dirty="0">
                <a:ea typeface="MS Mincho" panose="02020609040205080304" pitchFamily="49" charset="-128"/>
              </a:rPr>
              <a:t>Friction grip pins </a:t>
            </a:r>
            <a:r>
              <a:rPr lang="en-US" altLang="ja-JP" dirty="0">
                <a:ea typeface="MS Mincho" panose="02020609040205080304" pitchFamily="49" charset="-128"/>
                <a:sym typeface="Wingdings" panose="05000000000000000000" pitchFamily="2" charset="2"/>
              </a:rPr>
              <a:t> </a:t>
            </a:r>
            <a:r>
              <a:rPr lang="en-US" altLang="ja-JP" dirty="0">
                <a:ea typeface="MS Mincho" panose="02020609040205080304" pitchFamily="49" charset="-128"/>
              </a:rPr>
              <a:t>least retentive for amalgam and composite resins due to their smooth surfaces.</a:t>
            </a:r>
          </a:p>
          <a:p>
            <a:pPr algn="just">
              <a:spcBef>
                <a:spcPct val="30000"/>
              </a:spcBef>
            </a:pPr>
            <a:r>
              <a:rPr lang="en-US" altLang="ja-JP" dirty="0">
                <a:ea typeface="MS Mincho" panose="02020609040205080304" pitchFamily="49" charset="-128"/>
              </a:rPr>
              <a:t> Cemented pins and threaded pins </a:t>
            </a:r>
            <a:r>
              <a:rPr lang="en-US" altLang="ja-JP" dirty="0">
                <a:ea typeface="MS Mincho" panose="02020609040205080304" pitchFamily="49" charset="-128"/>
                <a:sym typeface="Wingdings" panose="05000000000000000000" pitchFamily="2" charset="2"/>
              </a:rPr>
              <a:t></a:t>
            </a:r>
            <a:r>
              <a:rPr lang="en-US" altLang="ja-JP" dirty="0">
                <a:ea typeface="MS Mincho" panose="02020609040205080304" pitchFamily="49" charset="-128"/>
              </a:rPr>
              <a:t> four times more retentive than the friction grip (gnarled and threaded roughness of their surfaces).</a:t>
            </a:r>
          </a:p>
          <a:p>
            <a:endParaRPr lang="en-US" dirty="0"/>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Content Placeholder 2"/>
          <p:cNvSpPr>
            <a:spLocks noGrp="1"/>
          </p:cNvSpPr>
          <p:nvPr>
            <p:ph idx="1"/>
          </p:nvPr>
        </p:nvSpPr>
        <p:spPr>
          <a:xfrm>
            <a:off x="839570" y="1278294"/>
            <a:ext cx="10512862" cy="4898670"/>
          </a:xfrm>
        </p:spPr>
        <p:txBody>
          <a:bodyPr>
            <a:noAutofit/>
          </a:bodyPr>
          <a:lstStyle/>
          <a:p>
            <a:pPr lvl="0"/>
            <a:r>
              <a:rPr lang="en-US" dirty="0" err="1">
                <a:latin typeface="Times New Roman" panose="02020603050405020304" pitchFamily="18" charset="0"/>
                <a:cs typeface="Times New Roman" panose="02020603050405020304" pitchFamily="18" charset="0"/>
              </a:rPr>
              <a:t>Mechano</a:t>
            </a:r>
            <a:r>
              <a:rPr lang="en-US" dirty="0">
                <a:latin typeface="Times New Roman" panose="02020603050405020304" pitchFamily="18" charset="0"/>
                <a:cs typeface="Times New Roman" panose="02020603050405020304" pitchFamily="18" charset="0"/>
              </a:rPr>
              <a:t> anatomical principles for pin placement</a:t>
            </a:r>
          </a:p>
          <a:p>
            <a:pPr lvl="0"/>
            <a:r>
              <a:rPr lang="en-US" dirty="0">
                <a:latin typeface="Times New Roman" panose="02020603050405020304" pitchFamily="18" charset="0"/>
                <a:cs typeface="Times New Roman" panose="02020603050405020304" pitchFamily="18" charset="0"/>
              </a:rPr>
              <a:t>Principles for pin placement.</a:t>
            </a:r>
          </a:p>
          <a:p>
            <a:pPr lvl="0"/>
            <a:r>
              <a:rPr lang="en-US" dirty="0">
                <a:latin typeface="Times New Roman" panose="02020603050405020304" pitchFamily="18" charset="0"/>
                <a:cs typeface="Times New Roman" panose="02020603050405020304" pitchFamily="18" charset="0"/>
              </a:rPr>
              <a:t>Complication during pin placement						</a:t>
            </a:r>
          </a:p>
          <a:p>
            <a:pPr lvl="0"/>
            <a:r>
              <a:rPr lang="en-US" dirty="0">
                <a:latin typeface="Times New Roman" panose="02020603050405020304" pitchFamily="18" charset="0"/>
                <a:cs typeface="Times New Roman" panose="02020603050405020304" pitchFamily="18" charset="0"/>
              </a:rPr>
              <a:t>Failure of pin retained restorations		</a:t>
            </a:r>
          </a:p>
          <a:p>
            <a:pPr lvl="0"/>
            <a:r>
              <a:rPr lang="en-US" dirty="0">
                <a:latin typeface="Times New Roman" panose="02020603050405020304" pitchFamily="18" charset="0"/>
                <a:cs typeface="Times New Roman" panose="02020603050405020304" pitchFamily="18" charset="0"/>
              </a:rPr>
              <a:t>Slot retained amalgam restorations		</a:t>
            </a:r>
          </a:p>
          <a:p>
            <a:pPr lvl="0"/>
            <a:r>
              <a:rPr lang="en-US" dirty="0">
                <a:latin typeface="Times New Roman" panose="02020603050405020304" pitchFamily="18" charset="0"/>
                <a:cs typeface="Times New Roman" panose="02020603050405020304" pitchFamily="18" charset="0"/>
              </a:rPr>
              <a:t>Amalgam foundations	</a:t>
            </a:r>
          </a:p>
          <a:p>
            <a:pPr lvl="0"/>
            <a:r>
              <a:rPr lang="en-US" dirty="0">
                <a:latin typeface="Times New Roman" panose="02020603050405020304" pitchFamily="18" charset="0"/>
                <a:cs typeface="Times New Roman" panose="02020603050405020304" pitchFamily="18" charset="0"/>
              </a:rPr>
              <a:t>Chamber retention</a:t>
            </a:r>
          </a:p>
          <a:p>
            <a:pPr lvl="0"/>
            <a:r>
              <a:rPr lang="en-US" dirty="0">
                <a:latin typeface="Times New Roman" panose="02020603050405020304" pitchFamily="18" charset="0"/>
                <a:cs typeface="Times New Roman" panose="02020603050405020304" pitchFamily="18" charset="0"/>
              </a:rPr>
              <a:t>Restorative technique</a:t>
            </a:r>
          </a:p>
          <a:p>
            <a:pPr lvl="0"/>
            <a:r>
              <a:rPr lang="en-US" dirty="0">
                <a:latin typeface="Times New Roman" panose="02020603050405020304" pitchFamily="18" charset="0"/>
                <a:cs typeface="Times New Roman" panose="02020603050405020304" pitchFamily="18" charset="0"/>
              </a:rPr>
              <a:t>Bonded amalgam</a:t>
            </a:r>
          </a:p>
          <a:p>
            <a:pPr lvl="0"/>
            <a:r>
              <a:rPr lang="en-US" dirty="0">
                <a:latin typeface="Times New Roman" panose="02020603050405020304" pitchFamily="18" charset="0"/>
                <a:cs typeface="Times New Roman" panose="02020603050405020304" pitchFamily="18" charset="0"/>
              </a:rPr>
              <a:t>Conclusion</a:t>
            </a:r>
          </a:p>
          <a:p>
            <a:pPr lvl="0"/>
            <a:r>
              <a:rPr lang="en-US" dirty="0">
                <a:latin typeface="Times New Roman" panose="02020603050405020304" pitchFamily="18" charset="0"/>
                <a:cs typeface="Times New Roman" panose="02020603050405020304" pitchFamily="18" charset="0"/>
              </a:rPr>
              <a:t>References 				</a:t>
            </a:r>
          </a:p>
          <a:p>
            <a:pPr lvl="0">
              <a:buNone/>
            </a:pPr>
            <a:r>
              <a:rPr lang="en-US" dirty="0"/>
              <a:t>	</a:t>
            </a:r>
          </a:p>
        </p:txBody>
      </p:sp>
      <p:sp>
        <p:nvSpPr>
          <p:cNvPr id="2" name="TextBox 1">
            <a:extLst>
              <a:ext uri="{FF2B5EF4-FFF2-40B4-BE49-F238E27FC236}">
                <a16:creationId xmlns:a16="http://schemas.microsoft.com/office/drawing/2014/main" id="{66C2EECB-B0CE-F65E-8683-9D346FF7F359}"/>
              </a:ext>
            </a:extLst>
          </p:cNvPr>
          <p:cNvSpPr txBox="1"/>
          <p:nvPr/>
        </p:nvSpPr>
        <p:spPr>
          <a:xfrm>
            <a:off x="1455576" y="177282"/>
            <a:ext cx="4889240" cy="892552"/>
          </a:xfrm>
          <a:prstGeom prst="rect">
            <a:avLst/>
          </a:prstGeom>
          <a:noFill/>
        </p:spPr>
        <p:txBody>
          <a:bodyPr wrap="square" rtlCol="0">
            <a:spAutoFit/>
          </a:bodyPr>
          <a:lstStyle/>
          <a:p>
            <a:r>
              <a:rPr lang="en-IN" sz="3200" dirty="0"/>
              <a:t>CONTENTS</a:t>
            </a:r>
          </a:p>
          <a:p>
            <a:endParaRPr lang="en-IN" sz="2000" dirty="0"/>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5" name="Content Placeholder 1"/>
          <p:cNvSpPr>
            <a:spLocks noGrp="1"/>
          </p:cNvSpPr>
          <p:nvPr>
            <p:ph idx="1"/>
          </p:nvPr>
        </p:nvSpPr>
        <p:spPr>
          <a:xfrm>
            <a:off x="839570" y="1142985"/>
            <a:ext cx="10512862" cy="5033979"/>
          </a:xfrm>
          <a:solidFill>
            <a:schemeClr val="accent6">
              <a:lumMod val="20000"/>
              <a:lumOff val="80000"/>
            </a:schemeClr>
          </a:solidFill>
          <a:ln>
            <a:solidFill>
              <a:schemeClr val="tx1"/>
            </a:solidFill>
          </a:ln>
        </p:spPr>
        <p:txBody>
          <a:bodyPr>
            <a:normAutofit/>
          </a:bodyPr>
          <a:lstStyle/>
          <a:p>
            <a:pPr marL="0" indent="0">
              <a:spcBef>
                <a:spcPct val="50000"/>
              </a:spcBef>
              <a:buNone/>
            </a:pPr>
            <a:r>
              <a:rPr lang="en-US" altLang="ja-JP" b="1" dirty="0">
                <a:solidFill>
                  <a:srgbClr val="00CCFF"/>
                </a:solidFill>
                <a:ea typeface="MS Mincho" panose="02020609040205080304" pitchFamily="49" charset="-128"/>
              </a:rPr>
              <a:t>2. </a:t>
            </a:r>
            <a:r>
              <a:rPr lang="en-US" altLang="ja-JP" b="1" i="1" dirty="0">
                <a:solidFill>
                  <a:srgbClr val="00CCFF"/>
                </a:solidFill>
                <a:ea typeface="MS Mincho" panose="02020609040205080304" pitchFamily="49" charset="-128"/>
              </a:rPr>
              <a:t>Pin length </a:t>
            </a:r>
            <a:r>
              <a:rPr lang="en-US" altLang="ja-JP" b="1" dirty="0">
                <a:solidFill>
                  <a:srgbClr val="00CCFF"/>
                </a:solidFill>
                <a:ea typeface="MS Mincho" panose="02020609040205080304" pitchFamily="49" charset="-128"/>
              </a:rPr>
              <a:t>in </a:t>
            </a:r>
            <a:r>
              <a:rPr lang="en-US" altLang="ja-JP" b="1" i="1" dirty="0">
                <a:solidFill>
                  <a:srgbClr val="00CCFF"/>
                </a:solidFill>
                <a:ea typeface="MS Mincho" panose="02020609040205080304" pitchFamily="49" charset="-128"/>
              </a:rPr>
              <a:t>restorative material:</a:t>
            </a:r>
            <a:endParaRPr lang="en-US" altLang="ja-JP" dirty="0">
              <a:solidFill>
                <a:srgbClr val="00CCFF"/>
              </a:solidFill>
              <a:ea typeface="MS Mincho" panose="02020609040205080304" pitchFamily="49" charset="-128"/>
            </a:endParaRPr>
          </a:p>
          <a:p>
            <a:pPr algn="just">
              <a:spcBef>
                <a:spcPct val="50000"/>
              </a:spcBef>
            </a:pPr>
            <a:r>
              <a:rPr lang="en-US" altLang="ja-JP" dirty="0">
                <a:ea typeface="MS Mincho" panose="02020609040205080304" pitchFamily="49" charset="-128"/>
              </a:rPr>
              <a:t>Within limits, increasing the length of the pin in restorative material increases retention. </a:t>
            </a:r>
          </a:p>
          <a:p>
            <a:pPr algn="just">
              <a:spcBef>
                <a:spcPct val="50000"/>
              </a:spcBef>
            </a:pPr>
            <a:r>
              <a:rPr lang="en-US" altLang="ja-JP" dirty="0">
                <a:ea typeface="MS Mincho" panose="02020609040205080304" pitchFamily="49" charset="-128"/>
              </a:rPr>
              <a:t>For cemented pin of sizes 0.018” and 0.023” and the smaller threaded pins of size 0.02311  depth of greater than 2mm increases the chances of restoration failure.</a:t>
            </a:r>
          </a:p>
          <a:p>
            <a:pPr algn="just">
              <a:spcBef>
                <a:spcPct val="50000"/>
              </a:spcBef>
            </a:pPr>
            <a:r>
              <a:rPr lang="en-US" altLang="ja-JP" dirty="0">
                <a:ea typeface="MS Mincho" panose="02020609040205080304" pitchFamily="49" charset="-128"/>
              </a:rPr>
              <a:t>- Hence the optimal length of these pins in the restorative material is considered to be 2mm.</a:t>
            </a:r>
          </a:p>
          <a:p>
            <a:endParaRPr lang="en-US" dirty="0"/>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6" name="Content Placeholder 1"/>
          <p:cNvSpPr>
            <a:spLocks noGrp="1"/>
          </p:cNvSpPr>
          <p:nvPr>
            <p:ph idx="1"/>
          </p:nvPr>
        </p:nvSpPr>
        <p:spPr>
          <a:xfrm>
            <a:off x="839570" y="1071547"/>
            <a:ext cx="10512862" cy="5105417"/>
          </a:xfrm>
          <a:solidFill>
            <a:schemeClr val="accent6">
              <a:lumMod val="20000"/>
              <a:lumOff val="80000"/>
            </a:schemeClr>
          </a:solidFill>
        </p:spPr>
        <p:txBody>
          <a:bodyPr>
            <a:normAutofit/>
          </a:bodyPr>
          <a:lstStyle/>
          <a:p>
            <a:pPr marL="0" indent="0">
              <a:spcBef>
                <a:spcPct val="50000"/>
              </a:spcBef>
              <a:buNone/>
            </a:pPr>
            <a:r>
              <a:rPr lang="en-US" altLang="ja-JP" b="1" dirty="0">
                <a:solidFill>
                  <a:srgbClr val="00CCFF"/>
                </a:solidFill>
                <a:ea typeface="MS Mincho" panose="02020609040205080304" pitchFamily="49" charset="-128"/>
              </a:rPr>
              <a:t>3. </a:t>
            </a:r>
            <a:r>
              <a:rPr lang="en-US" altLang="ja-JP" b="1" i="1" dirty="0">
                <a:solidFill>
                  <a:srgbClr val="00CCFF"/>
                </a:solidFill>
                <a:ea typeface="MS Mincho" panose="02020609040205080304" pitchFamily="49" charset="-128"/>
              </a:rPr>
              <a:t>Pin Diameter:</a:t>
            </a:r>
            <a:endParaRPr lang="en-US" altLang="ja-JP" dirty="0">
              <a:solidFill>
                <a:srgbClr val="00CCFF"/>
              </a:solidFill>
              <a:ea typeface="MS Mincho" panose="02020609040205080304" pitchFamily="49" charset="-128"/>
            </a:endParaRPr>
          </a:p>
          <a:p>
            <a:pPr algn="just">
              <a:spcBef>
                <a:spcPct val="50000"/>
              </a:spcBef>
            </a:pPr>
            <a:r>
              <a:rPr lang="en-US" altLang="ja-JP" dirty="0">
                <a:ea typeface="MS Mincho" panose="02020609040205080304" pitchFamily="49" charset="-128"/>
              </a:rPr>
              <a:t>There is a gradual increase in pin retention to restorative material with increasing pin diameter up to 0.035”.</a:t>
            </a:r>
          </a:p>
          <a:p>
            <a:pPr algn="just">
              <a:spcBef>
                <a:spcPct val="50000"/>
              </a:spcBef>
            </a:pPr>
            <a:r>
              <a:rPr lang="en-US" altLang="ja-JP" dirty="0">
                <a:ea typeface="MS Mincho" panose="02020609040205080304" pitchFamily="49" charset="-128"/>
              </a:rPr>
              <a:t> Any diameter larger than this will have no significant increased in retention.</a:t>
            </a:r>
          </a:p>
          <a:p>
            <a:pPr marL="0" indent="0">
              <a:spcBef>
                <a:spcPct val="50000"/>
              </a:spcBef>
              <a:buNone/>
            </a:pPr>
            <a:r>
              <a:rPr lang="en-US" altLang="ja-JP" b="1" dirty="0">
                <a:solidFill>
                  <a:srgbClr val="00CCFF"/>
                </a:solidFill>
                <a:ea typeface="MS Mincho" panose="02020609040205080304" pitchFamily="49" charset="-128"/>
              </a:rPr>
              <a:t>4. </a:t>
            </a:r>
            <a:r>
              <a:rPr lang="en-US" altLang="ja-JP" b="1" i="1" dirty="0" err="1">
                <a:solidFill>
                  <a:srgbClr val="00CCFF"/>
                </a:solidFill>
                <a:ea typeface="MS Mincho" panose="02020609040205080304" pitchFamily="49" charset="-128"/>
              </a:rPr>
              <a:t>Interpin</a:t>
            </a:r>
            <a:r>
              <a:rPr lang="en-US" altLang="ja-JP" b="1" i="1" dirty="0">
                <a:solidFill>
                  <a:srgbClr val="00CCFF"/>
                </a:solidFill>
                <a:ea typeface="MS Mincho" panose="02020609040205080304" pitchFamily="49" charset="-128"/>
              </a:rPr>
              <a:t> Distance:</a:t>
            </a:r>
            <a:endParaRPr lang="en-US" altLang="ja-JP" dirty="0">
              <a:solidFill>
                <a:srgbClr val="00CCFF"/>
              </a:solidFill>
              <a:ea typeface="MS Mincho" panose="02020609040205080304" pitchFamily="49" charset="-128"/>
            </a:endParaRPr>
          </a:p>
          <a:p>
            <a:pPr algn="just">
              <a:spcBef>
                <a:spcPct val="50000"/>
              </a:spcBef>
              <a:buFontTx/>
              <a:buChar char="-"/>
            </a:pPr>
            <a:r>
              <a:rPr lang="en-US" altLang="ja-JP" dirty="0">
                <a:ea typeface="MS Mincho" panose="02020609040205080304" pitchFamily="49" charset="-128"/>
              </a:rPr>
              <a:t>Bringing pins close to each other will increased retention up to a distance of 2mm.  </a:t>
            </a:r>
          </a:p>
          <a:p>
            <a:pPr algn="just">
              <a:spcBef>
                <a:spcPct val="50000"/>
              </a:spcBef>
              <a:buFontTx/>
              <a:buChar char="-"/>
            </a:pPr>
            <a:r>
              <a:rPr lang="en-US" altLang="ja-JP" dirty="0">
                <a:ea typeface="MS Mincho" panose="02020609040205080304" pitchFamily="49" charset="-128"/>
              </a:rPr>
              <a:t> </a:t>
            </a:r>
            <a:r>
              <a:rPr lang="en-US" altLang="ja-JP" dirty="0" err="1">
                <a:ea typeface="MS Mincho" panose="02020609040205080304" pitchFamily="49" charset="-128"/>
              </a:rPr>
              <a:t>Interpin</a:t>
            </a:r>
            <a:r>
              <a:rPr lang="en-US" altLang="ja-JP" dirty="0">
                <a:ea typeface="MS Mincho" panose="02020609040205080304" pitchFamily="49" charset="-128"/>
              </a:rPr>
              <a:t> distance closer than this will cause a definite reduction in the pin retention with in restorative material</a:t>
            </a:r>
            <a:endParaRPr lang="en-US" dirty="0"/>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7" name="Content Placeholder 1"/>
          <p:cNvSpPr>
            <a:spLocks noGrp="1"/>
          </p:cNvSpPr>
          <p:nvPr>
            <p:ph idx="1"/>
          </p:nvPr>
        </p:nvSpPr>
        <p:spPr>
          <a:xfrm>
            <a:off x="839570" y="1142985"/>
            <a:ext cx="10512862" cy="5033979"/>
          </a:xfrm>
          <a:solidFill>
            <a:schemeClr val="accent6">
              <a:lumMod val="20000"/>
              <a:lumOff val="80000"/>
            </a:schemeClr>
          </a:solidFill>
        </p:spPr>
        <p:txBody>
          <a:bodyPr>
            <a:normAutofit/>
          </a:bodyPr>
          <a:lstStyle/>
          <a:p>
            <a:pPr marL="0" indent="0" algn="just">
              <a:spcBef>
                <a:spcPct val="50000"/>
              </a:spcBef>
              <a:buNone/>
            </a:pPr>
            <a:r>
              <a:rPr lang="en-US" altLang="ja-JP" b="1" i="1" dirty="0">
                <a:solidFill>
                  <a:srgbClr val="00CCFF"/>
                </a:solidFill>
                <a:ea typeface="MS Mincho" panose="02020609040205080304" pitchFamily="49" charset="-128"/>
              </a:rPr>
              <a:t>5.Pin </a:t>
            </a:r>
            <a:r>
              <a:rPr lang="en-US" altLang="ja-JP" b="1" i="1" dirty="0">
                <a:solidFill>
                  <a:srgbClr val="00CCFF"/>
                </a:solidFill>
                <a:ea typeface="ＭＳ Ｐゴシック" panose="020B0600070205080204" pitchFamily="34" charset="-128"/>
                <a:cs typeface="Courier New" panose="02070309020205020404" pitchFamily="49" charset="0"/>
              </a:rPr>
              <a:t>Shape:</a:t>
            </a:r>
            <a:endParaRPr lang="en-US" altLang="ja-JP" dirty="0">
              <a:solidFill>
                <a:srgbClr val="00CCFF"/>
              </a:solidFill>
              <a:ea typeface="MS Mincho" panose="02020609040205080304" pitchFamily="49" charset="-128"/>
            </a:endParaRPr>
          </a:p>
          <a:p>
            <a:pPr algn="just">
              <a:spcBef>
                <a:spcPct val="50000"/>
              </a:spcBef>
            </a:pPr>
            <a:r>
              <a:rPr lang="en-US" altLang="ja-JP" dirty="0">
                <a:ea typeface="MS Mincho" panose="02020609040205080304" pitchFamily="49" charset="-128"/>
              </a:rPr>
              <a:t>	Retentive cleats and square or pear shaped heads on the pins improve retention to restorative material.</a:t>
            </a:r>
          </a:p>
          <a:p>
            <a:pPr marL="0" indent="0" algn="just">
              <a:spcBef>
                <a:spcPct val="50000"/>
              </a:spcBef>
              <a:buNone/>
            </a:pPr>
            <a:r>
              <a:rPr lang="en-US" altLang="ja-JP" b="1" dirty="0">
                <a:solidFill>
                  <a:srgbClr val="00CCFF"/>
                </a:solidFill>
                <a:ea typeface="MS Mincho" panose="02020609040205080304" pitchFamily="49" charset="-128"/>
              </a:rPr>
              <a:t>6. Surface material of the Pins:</a:t>
            </a:r>
            <a:endParaRPr lang="en-US" altLang="ja-JP" dirty="0">
              <a:solidFill>
                <a:srgbClr val="00CCFF"/>
              </a:solidFill>
              <a:ea typeface="MS Mincho" panose="02020609040205080304" pitchFamily="49" charset="-128"/>
            </a:endParaRPr>
          </a:p>
          <a:p>
            <a:pPr algn="just">
              <a:spcBef>
                <a:spcPct val="50000"/>
              </a:spcBef>
            </a:pPr>
            <a:r>
              <a:rPr lang="en-US" altLang="ja-JP" dirty="0">
                <a:ea typeface="MS Mincho" panose="02020609040205080304" pitchFamily="49" charset="-128"/>
              </a:rPr>
              <a:t>- If the surface layer of the pin can chemically combine with the restorative materials or one of its phases ,a continuous interphase can be achieved. Unfortunately this has not been possible as yet.</a:t>
            </a:r>
          </a:p>
          <a:p>
            <a:pPr algn="just">
              <a:spcBef>
                <a:spcPct val="50000"/>
              </a:spcBef>
              <a:buFontTx/>
              <a:buChar char="-"/>
            </a:pPr>
            <a:r>
              <a:rPr lang="en-US" altLang="ja-JP" dirty="0">
                <a:ea typeface="MS Mincho" panose="02020609040205080304" pitchFamily="49" charset="-128"/>
              </a:rPr>
              <a:t>Gold plated or silver plated stainless steel pins have been tried with the aim of reacting with silver amalgam but are not very effective.</a:t>
            </a:r>
          </a:p>
          <a:p>
            <a:endParaRPr lang="en-US" dirty="0"/>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8" name="Title 2"/>
          <p:cNvSpPr>
            <a:spLocks noGrp="1"/>
          </p:cNvSpPr>
          <p:nvPr>
            <p:ph type="title"/>
          </p:nvPr>
        </p:nvSpPr>
        <p:spPr/>
        <p:txBody>
          <a:bodyPr/>
          <a:lstStyle/>
          <a:p>
            <a:endParaRPr lang="en-US"/>
          </a:p>
        </p:txBody>
      </p:sp>
      <p:sp>
        <p:nvSpPr>
          <p:cNvPr id="1048799" name="Content Placeholder 1"/>
          <p:cNvSpPr>
            <a:spLocks noGrp="1"/>
          </p:cNvSpPr>
          <p:nvPr>
            <p:ph idx="1"/>
          </p:nvPr>
        </p:nvSpPr>
        <p:spPr>
          <a:solidFill>
            <a:schemeClr val="accent6">
              <a:lumMod val="20000"/>
              <a:lumOff val="80000"/>
            </a:schemeClr>
          </a:solidFill>
        </p:spPr>
        <p:txBody>
          <a:bodyPr/>
          <a:lstStyle/>
          <a:p>
            <a:pPr marL="0" indent="0" algn="just">
              <a:spcBef>
                <a:spcPct val="50000"/>
              </a:spcBef>
              <a:buNone/>
            </a:pPr>
            <a:r>
              <a:rPr lang="en-US" altLang="ja-JP" b="1" dirty="0">
                <a:solidFill>
                  <a:srgbClr val="00CCFF"/>
                </a:solidFill>
                <a:ea typeface="MS Mincho" panose="02020609040205080304" pitchFamily="49" charset="-128"/>
              </a:rPr>
              <a:t>8. </a:t>
            </a:r>
            <a:r>
              <a:rPr lang="en-US" altLang="ja-JP" b="1" i="1" dirty="0">
                <a:solidFill>
                  <a:srgbClr val="00CCFF"/>
                </a:solidFill>
                <a:ea typeface="MS Mincho" panose="02020609040205080304" pitchFamily="49" charset="-128"/>
              </a:rPr>
              <a:t>Bulk of material surrounding the pin:</a:t>
            </a:r>
            <a:endParaRPr lang="en-US" altLang="ja-JP" dirty="0">
              <a:solidFill>
                <a:srgbClr val="00CCFF"/>
              </a:solidFill>
              <a:ea typeface="MS Mincho" panose="02020609040205080304" pitchFamily="49" charset="-128"/>
            </a:endParaRPr>
          </a:p>
          <a:p>
            <a:pPr algn="just">
              <a:spcBef>
                <a:spcPct val="50000"/>
              </a:spcBef>
            </a:pPr>
            <a:r>
              <a:rPr lang="en-US" altLang="ja-JP" dirty="0">
                <a:ea typeface="MS Mincho" panose="02020609040205080304" pitchFamily="49" charset="-128"/>
              </a:rPr>
              <a:t>	Pin retention decreases with the decrease in bulk of material surrounding the pin.</a:t>
            </a:r>
          </a:p>
          <a:p>
            <a:endParaRPr lang="en-US" dirty="0"/>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0" name="Title 2"/>
          <p:cNvSpPr>
            <a:spLocks noGrp="1"/>
          </p:cNvSpPr>
          <p:nvPr>
            <p:ph type="title"/>
          </p:nvPr>
        </p:nvSpPr>
        <p:spPr/>
        <p:txBody>
          <a:bodyPr>
            <a:normAutofit/>
          </a:bodyPr>
          <a:lstStyle/>
          <a:p>
            <a:r>
              <a:rPr lang="en-US" sz="3200" b="1" u="sng" dirty="0">
                <a:solidFill>
                  <a:srgbClr val="0070C0"/>
                </a:solidFill>
              </a:rPr>
              <a:t>EFFECT OF PIN ON THE STRENGTH OF RESTORATION</a:t>
            </a:r>
          </a:p>
        </p:txBody>
      </p:sp>
      <p:sp>
        <p:nvSpPr>
          <p:cNvPr id="1048801" name="Content Placeholder 1"/>
          <p:cNvSpPr>
            <a:spLocks noGrp="1"/>
          </p:cNvSpPr>
          <p:nvPr>
            <p:ph idx="1"/>
          </p:nvPr>
        </p:nvSpPr>
        <p:spPr>
          <a:xfrm>
            <a:off x="839570" y="1571614"/>
            <a:ext cx="6970942" cy="4714907"/>
          </a:xfrm>
          <a:solidFill>
            <a:schemeClr val="accent6">
              <a:lumMod val="20000"/>
              <a:lumOff val="80000"/>
            </a:schemeClr>
          </a:solidFill>
        </p:spPr>
        <p:txBody>
          <a:bodyPr>
            <a:noAutofit/>
          </a:bodyPr>
          <a:lstStyle/>
          <a:p>
            <a:pPr algn="just">
              <a:buNone/>
            </a:pPr>
            <a:r>
              <a:rPr lang="en-US" b="1" u="sng" dirty="0">
                <a:solidFill>
                  <a:srgbClr val="FF0000"/>
                </a:solidFill>
                <a:latin typeface="Garamond" panose="02020404030301010803" pitchFamily="18" charset="0"/>
                <a:cs typeface="Times New Roman" panose="02020603050405020304" pitchFamily="18" charset="0"/>
              </a:rPr>
              <a:t>Compressive strength :</a:t>
            </a:r>
          </a:p>
          <a:p>
            <a:pPr algn="just">
              <a:buNone/>
            </a:pPr>
            <a:r>
              <a:rPr lang="en-US" sz="2400" b="1" dirty="0" err="1">
                <a:cs typeface="Times New Roman" panose="02020603050405020304" pitchFamily="18" charset="0"/>
              </a:rPr>
              <a:t>A.</a:t>
            </a:r>
            <a:r>
              <a:rPr lang="en-US" sz="2400" dirty="0" err="1">
                <a:cs typeface="Times New Roman" panose="02020603050405020304" pitchFamily="18" charset="0"/>
              </a:rPr>
              <a:t>Pins</a:t>
            </a:r>
            <a:r>
              <a:rPr lang="en-US" sz="2400" dirty="0">
                <a:cs typeface="Times New Roman" panose="02020603050405020304" pitchFamily="18" charset="0"/>
              </a:rPr>
              <a:t> will not increase the compressive strength of the restorative material</a:t>
            </a:r>
          </a:p>
          <a:p>
            <a:pPr algn="just">
              <a:buNone/>
            </a:pPr>
            <a:endParaRPr lang="en-US" sz="2400" dirty="0">
              <a:cs typeface="Times New Roman" panose="02020603050405020304" pitchFamily="18" charset="0"/>
            </a:endParaRPr>
          </a:p>
          <a:p>
            <a:pPr algn="just">
              <a:buNone/>
            </a:pPr>
            <a:r>
              <a:rPr lang="en-US" sz="2400" dirty="0">
                <a:cs typeface="Times New Roman" panose="02020603050405020304" pitchFamily="18" charset="0"/>
              </a:rPr>
              <a:t>B.   If pins are closer than 2 mm to each other, strength of the restorative material is reduced due to incidence of voids and decreased bulk of the material. </a:t>
            </a:r>
          </a:p>
          <a:p>
            <a:pPr algn="just">
              <a:buNone/>
            </a:pPr>
            <a:r>
              <a:rPr lang="en-US" sz="2400" dirty="0">
                <a:cs typeface="Times New Roman" panose="02020603050405020304" pitchFamily="18" charset="0"/>
              </a:rPr>
              <a:t>C.    If less than 1.5-2 mm exists between the pin surface and the restoration surface, the bulk of the restoration will be less </a:t>
            </a:r>
            <a:r>
              <a:rPr lang="en-US" sz="2400" dirty="0">
                <a:cs typeface="Times New Roman" panose="02020603050405020304" pitchFamily="18" charset="0"/>
                <a:sym typeface="Wingdings" panose="05000000000000000000" pitchFamily="2" charset="2"/>
              </a:rPr>
              <a:t></a:t>
            </a:r>
            <a:r>
              <a:rPr lang="en-US" sz="2400" dirty="0">
                <a:cs typeface="Times New Roman" panose="02020603050405020304" pitchFamily="18" charset="0"/>
              </a:rPr>
              <a:t> reduced strength. </a:t>
            </a:r>
          </a:p>
          <a:p>
            <a:pPr algn="just">
              <a:buNone/>
            </a:pPr>
            <a:r>
              <a:rPr lang="en-US" sz="2400" dirty="0">
                <a:cs typeface="Times New Roman" panose="02020603050405020304" pitchFamily="18" charset="0"/>
              </a:rPr>
              <a:t>  </a:t>
            </a:r>
            <a:endParaRPr lang="en-US" sz="2400" dirty="0"/>
          </a:p>
        </p:txBody>
      </p:sp>
      <p:pic>
        <p:nvPicPr>
          <p:cNvPr id="2097209" name="Picture 3"/>
          <p:cNvPicPr>
            <a:picLocks noChangeAspect="1" noChangeArrowheads="1"/>
          </p:cNvPicPr>
          <p:nvPr/>
        </p:nvPicPr>
        <p:blipFill rotWithShape="1">
          <a:blip r:embed="rId2">
            <a:lum bright="-12000" contrast="18000"/>
          </a:blip>
          <a:srcRect l="45690" t="36821" r="12397" b="42057"/>
          <a:stretch>
            <a:fillRect/>
          </a:stretch>
        </p:blipFill>
        <p:spPr bwMode="auto">
          <a:xfrm>
            <a:off x="8739206" y="1714489"/>
            <a:ext cx="2071702" cy="1992021"/>
          </a:xfrm>
          <a:prstGeom prst="rect">
            <a:avLst/>
          </a:prstGeom>
          <a:noFill/>
          <a:ln w="28575" cap="sq">
            <a:solidFill>
              <a:srgbClr val="CC6600"/>
            </a:solidFill>
            <a:miter lim="800000"/>
            <a:headEnd type="none" w="sm" len="sm"/>
            <a:tailEnd type="none" w="sm" len="sm"/>
          </a:ln>
          <a:effectLst/>
        </p:spPr>
      </p:pic>
      <p:pic>
        <p:nvPicPr>
          <p:cNvPr id="2097210" name="Picture 4"/>
          <p:cNvPicPr>
            <a:picLocks noChangeAspect="1" noChangeArrowheads="1"/>
          </p:cNvPicPr>
          <p:nvPr/>
        </p:nvPicPr>
        <p:blipFill rotWithShape="1">
          <a:blip r:embed="rId2">
            <a:lum bright="-12000" contrast="18000"/>
          </a:blip>
          <a:srcRect l="35434" t="65717" r="6459" b="5710"/>
          <a:stretch>
            <a:fillRect/>
          </a:stretch>
        </p:blipFill>
        <p:spPr bwMode="auto">
          <a:xfrm>
            <a:off x="9096396" y="4214819"/>
            <a:ext cx="2214578" cy="2078991"/>
          </a:xfrm>
          <a:prstGeom prst="rect">
            <a:avLst/>
          </a:prstGeom>
          <a:noFill/>
          <a:ln w="28575" cap="sq">
            <a:solidFill>
              <a:srgbClr val="CC6600"/>
            </a:solidFill>
            <a:miter lim="800000"/>
            <a:headEnd type="none" w="sm" len="sm"/>
            <a:tailEnd type="none" w="sm" len="sm"/>
          </a:ln>
          <a:effectLst/>
        </p:spPr>
      </p:pic>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69" name="Title 2"/>
          <p:cNvSpPr>
            <a:spLocks noGrp="1"/>
          </p:cNvSpPr>
          <p:nvPr>
            <p:ph type="title"/>
          </p:nvPr>
        </p:nvSpPr>
        <p:spPr/>
        <p:txBody>
          <a:bodyPr/>
          <a:lstStyle/>
          <a:p>
            <a:r>
              <a:rPr lang="en-US" b="1" u="sng" dirty="0"/>
              <a:t>TAKE HOME MESSAGE </a:t>
            </a:r>
            <a:br>
              <a:rPr lang="en-US" b="1" u="sng" dirty="0"/>
            </a:br>
            <a:r>
              <a:rPr lang="en-US" b="1" u="sng" dirty="0"/>
              <a:t> </a:t>
            </a:r>
          </a:p>
        </p:txBody>
      </p:sp>
      <p:sp>
        <p:nvSpPr>
          <p:cNvPr id="1048970" name="Content Placeholder 1"/>
          <p:cNvSpPr>
            <a:spLocks noGrp="1"/>
          </p:cNvSpPr>
          <p:nvPr>
            <p:ph idx="1"/>
          </p:nvPr>
        </p:nvSpPr>
        <p:spPr>
          <a:solidFill>
            <a:schemeClr val="accent1">
              <a:lumMod val="60000"/>
              <a:lumOff val="40000"/>
            </a:schemeClr>
          </a:solidFill>
        </p:spPr>
        <p:txBody>
          <a:bodyPr/>
          <a:lstStyle/>
          <a:p>
            <a:pPr algn="just"/>
            <a:r>
              <a:rPr lang="en-US" dirty="0">
                <a:cs typeface="Times New Roman" panose="02020603050405020304" pitchFamily="18" charset="0"/>
              </a:rPr>
              <a:t> </a:t>
            </a:r>
            <a:r>
              <a:rPr lang="en-US" dirty="0">
                <a:latin typeface="Garamond" panose="02020404030301010803" pitchFamily="18" charset="0"/>
                <a:cs typeface="Times New Roman" panose="02020603050405020304" pitchFamily="18" charset="0"/>
              </a:rPr>
              <a:t>Because of its history, the complex amalgam restorations may be the most frequently placed complex restoration.   </a:t>
            </a:r>
          </a:p>
          <a:p>
            <a:pPr algn="just"/>
            <a:r>
              <a:rPr lang="en-US" dirty="0">
                <a:latin typeface="Garamond" panose="02020404030301010803" pitchFamily="18" charset="0"/>
                <a:cs typeface="Times New Roman" panose="02020603050405020304" pitchFamily="18" charset="0"/>
              </a:rPr>
              <a:t>However due to the increasing benefits of composites, the many types of auxiliary retention forms available, and the variations of tooth preparations required for complex restorations, the operator should be familiar with all of these techniques, if he or she is to use these restorations on a regular basis. </a:t>
            </a:r>
          </a:p>
          <a:p>
            <a:endParaRPr lang="en-US" dirty="0"/>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DCC9B-E56B-879D-3FD1-1ABF079CC43B}"/>
              </a:ext>
            </a:extLst>
          </p:cNvPr>
          <p:cNvSpPr>
            <a:spLocks noGrp="1"/>
          </p:cNvSpPr>
          <p:nvPr>
            <p:ph type="title"/>
          </p:nvPr>
        </p:nvSpPr>
        <p:spPr/>
        <p:txBody>
          <a:bodyPr/>
          <a:lstStyle/>
          <a:p>
            <a:r>
              <a:rPr lang="en-US" dirty="0"/>
              <a:t>QUESTIONS</a:t>
            </a:r>
            <a:endParaRPr lang="en-IN" dirty="0"/>
          </a:p>
        </p:txBody>
      </p:sp>
      <p:sp>
        <p:nvSpPr>
          <p:cNvPr id="3" name="Content Placeholder 2">
            <a:extLst>
              <a:ext uri="{FF2B5EF4-FFF2-40B4-BE49-F238E27FC236}">
                <a16:creationId xmlns:a16="http://schemas.microsoft.com/office/drawing/2014/main" id="{2434C39B-E17E-33DD-9927-6F5EA7A8FAF1}"/>
              </a:ext>
            </a:extLst>
          </p:cNvPr>
          <p:cNvSpPr>
            <a:spLocks noGrp="1"/>
          </p:cNvSpPr>
          <p:nvPr>
            <p:ph idx="1"/>
          </p:nvPr>
        </p:nvSpPr>
        <p:spPr/>
        <p:txBody>
          <a:bodyPr/>
          <a:lstStyle/>
          <a:p>
            <a:r>
              <a:rPr lang="en-IN" dirty="0"/>
              <a:t>WHAT IS MICROCRACKING </a:t>
            </a:r>
          </a:p>
          <a:p>
            <a:r>
              <a:rPr lang="en-IN" dirty="0"/>
              <a:t>WHAT IS CRAZING </a:t>
            </a:r>
          </a:p>
          <a:p>
            <a:r>
              <a:rPr lang="en-IN" dirty="0"/>
              <a:t>FACTORS AFFECTING MICROCRACKING </a:t>
            </a:r>
          </a:p>
          <a:p>
            <a:r>
              <a:rPr lang="en-IN" dirty="0"/>
              <a:t>FACTORS AFFECTING CRAZING</a:t>
            </a:r>
          </a:p>
        </p:txBody>
      </p:sp>
    </p:spTree>
    <p:extLst>
      <p:ext uri="{BB962C8B-B14F-4D97-AF65-F5344CB8AC3E}">
        <p14:creationId xmlns:p14="http://schemas.microsoft.com/office/powerpoint/2010/main" val="468582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71" name="Content Placeholder 1"/>
          <p:cNvSpPr>
            <a:spLocks noGrp="1"/>
          </p:cNvSpPr>
          <p:nvPr>
            <p:ph idx="1"/>
          </p:nvPr>
        </p:nvSpPr>
        <p:spPr>
          <a:xfrm>
            <a:off x="738150" y="1071547"/>
            <a:ext cx="10614282" cy="5105417"/>
          </a:xfrm>
        </p:spPr>
        <p:txBody>
          <a:bodyPr>
            <a:normAutofit fontScale="92500" lnSpcReduction="10000"/>
          </a:bodyPr>
          <a:lstStyle/>
          <a:p>
            <a:pPr algn="just">
              <a:spcBef>
                <a:spcPct val="50000"/>
              </a:spcBef>
            </a:pPr>
            <a:r>
              <a:rPr lang="en-US" altLang="ja-JP" b="1" u="sng" dirty="0">
                <a:ea typeface="MS Mincho" panose="02020609040205080304" pitchFamily="49" charset="-128"/>
              </a:rPr>
              <a:t>REFERENCES:</a:t>
            </a:r>
          </a:p>
          <a:p>
            <a:pPr marL="0" indent="0" algn="just">
              <a:spcBef>
                <a:spcPct val="50000"/>
              </a:spcBef>
              <a:buNone/>
            </a:pPr>
            <a:r>
              <a:rPr lang="en-US" altLang="ja-JP" dirty="0">
                <a:ea typeface="MS Mincho" panose="02020609040205080304" pitchFamily="49" charset="-128"/>
              </a:rPr>
              <a:t>1. </a:t>
            </a:r>
            <a:r>
              <a:rPr lang="en-US" altLang="ja-JP" dirty="0" err="1">
                <a:ea typeface="MS Mincho" panose="02020609040205080304" pitchFamily="49" charset="-128"/>
              </a:rPr>
              <a:t>Sturdevant's</a:t>
            </a:r>
            <a:r>
              <a:rPr lang="en-US" altLang="ja-JP" dirty="0">
                <a:ea typeface="MS Mincho" panose="02020609040205080304" pitchFamily="49" charset="-128"/>
              </a:rPr>
              <a:t> Art and Science of Operative Dentistry 	- fourth Edition</a:t>
            </a:r>
          </a:p>
          <a:p>
            <a:pPr marL="0" indent="0" algn="just">
              <a:spcBef>
                <a:spcPct val="50000"/>
              </a:spcBef>
              <a:buNone/>
            </a:pPr>
            <a:r>
              <a:rPr lang="en-US" altLang="ja-JP" dirty="0">
                <a:ea typeface="MS Mincho" panose="02020609040205080304" pitchFamily="49" charset="-128"/>
              </a:rPr>
              <a:t>2. Operative Dentistry - Modern theory and practice - 	First Edition- </a:t>
            </a:r>
            <a:r>
              <a:rPr lang="en-US" altLang="ja-JP" dirty="0">
                <a:ea typeface="ＭＳ Ｐゴシック" panose="020B0600070205080204" pitchFamily="34" charset="-128"/>
              </a:rPr>
              <a:t>M.A. </a:t>
            </a:r>
            <a:r>
              <a:rPr lang="en-US" altLang="ja-JP" dirty="0" err="1">
                <a:ea typeface="ＭＳ Ｐゴシック" panose="020B0600070205080204" pitchFamily="34" charset="-128"/>
              </a:rPr>
              <a:t>Marzouk</a:t>
            </a:r>
            <a:endParaRPr lang="en-US" altLang="ja-JP" dirty="0">
              <a:ea typeface="MS Mincho" panose="02020609040205080304" pitchFamily="49" charset="-128"/>
            </a:endParaRPr>
          </a:p>
          <a:p>
            <a:pPr marL="0" indent="0" algn="just">
              <a:spcBef>
                <a:spcPct val="50000"/>
              </a:spcBef>
              <a:buNone/>
            </a:pPr>
            <a:r>
              <a:rPr lang="en-US" altLang="ja-JP" dirty="0">
                <a:ea typeface="MS Mincho" panose="02020609040205080304" pitchFamily="49" charset="-128"/>
              </a:rPr>
              <a:t>3. Text book of operative dentistry - </a:t>
            </a:r>
            <a:r>
              <a:rPr lang="en-US" altLang="ja-JP" dirty="0" err="1">
                <a:ea typeface="MS Mincho" panose="02020609040205080304" pitchFamily="49" charset="-128"/>
              </a:rPr>
              <a:t>Vimal</a:t>
            </a:r>
            <a:r>
              <a:rPr lang="en-US" altLang="ja-JP" dirty="0">
                <a:ea typeface="MS Mincho" panose="02020609040205080304" pitchFamily="49" charset="-128"/>
              </a:rPr>
              <a:t> K. </a:t>
            </a:r>
            <a:r>
              <a:rPr lang="en-US" altLang="ja-JP" dirty="0" err="1">
                <a:ea typeface="MS Mincho" panose="02020609040205080304" pitchFamily="49" charset="-128"/>
              </a:rPr>
              <a:t>Sikri</a:t>
            </a:r>
            <a:endParaRPr lang="en-US" altLang="ja-JP" dirty="0">
              <a:ea typeface="MS Mincho" panose="02020609040205080304" pitchFamily="49" charset="-128"/>
            </a:endParaRPr>
          </a:p>
          <a:p>
            <a:pPr marL="0" indent="0" algn="just">
              <a:spcBef>
                <a:spcPct val="50000"/>
              </a:spcBef>
              <a:buNone/>
            </a:pPr>
            <a:r>
              <a:rPr lang="en-US" dirty="0"/>
              <a:t>4.Fundamentals of Operative Dentistry- Summit JB- 2</a:t>
            </a:r>
            <a:r>
              <a:rPr lang="en-US" baseline="30000" dirty="0"/>
              <a:t>nd</a:t>
            </a:r>
            <a:r>
              <a:rPr lang="en-US" dirty="0"/>
              <a:t> edition</a:t>
            </a:r>
          </a:p>
          <a:p>
            <a:pPr marL="0" indent="0" algn="just">
              <a:spcBef>
                <a:spcPct val="50000"/>
              </a:spcBef>
              <a:buNone/>
            </a:pPr>
            <a:r>
              <a:rPr lang="en-US" dirty="0"/>
              <a:t>5.Text book of operative dentistry </a:t>
            </a:r>
            <a:r>
              <a:rPr lang="en-US" dirty="0">
                <a:sym typeface="Wingdings" panose="05000000000000000000" pitchFamily="2" charset="2"/>
              </a:rPr>
              <a:t> </a:t>
            </a:r>
            <a:r>
              <a:rPr lang="en-US" dirty="0" err="1">
                <a:sym typeface="Wingdings" panose="05000000000000000000" pitchFamily="2" charset="2"/>
              </a:rPr>
              <a:t>nisha</a:t>
            </a:r>
            <a:r>
              <a:rPr lang="en-US" dirty="0">
                <a:sym typeface="Wingdings" panose="05000000000000000000" pitchFamily="2" charset="2"/>
              </a:rPr>
              <a:t> </a:t>
            </a:r>
            <a:r>
              <a:rPr lang="en-US" dirty="0" err="1">
                <a:sym typeface="Wingdings" panose="05000000000000000000" pitchFamily="2" charset="2"/>
              </a:rPr>
              <a:t>carg,amit</a:t>
            </a:r>
            <a:r>
              <a:rPr lang="en-US" dirty="0">
                <a:sym typeface="Wingdings" panose="05000000000000000000" pitchFamily="2" charset="2"/>
              </a:rPr>
              <a:t> </a:t>
            </a:r>
            <a:r>
              <a:rPr lang="en-US" dirty="0" err="1">
                <a:sym typeface="Wingdings" panose="05000000000000000000" pitchFamily="2" charset="2"/>
              </a:rPr>
              <a:t>carg</a:t>
            </a:r>
            <a:endParaRPr lang="en-US" dirty="0">
              <a:sym typeface="Wingdings" panose="05000000000000000000" pitchFamily="2" charset="2"/>
            </a:endParaRPr>
          </a:p>
          <a:p>
            <a:pPr marL="0" indent="0" algn="just">
              <a:spcBef>
                <a:spcPct val="50000"/>
              </a:spcBef>
              <a:buNone/>
            </a:pPr>
            <a:r>
              <a:rPr lang="en-US" dirty="0"/>
              <a:t>6.Principles and Practice of Operative Dentistry-Gerald T. </a:t>
            </a:r>
            <a:r>
              <a:rPr lang="en-US" dirty="0" err="1"/>
              <a:t>Charbeneau</a:t>
            </a:r>
            <a:r>
              <a:rPr lang="en-US" dirty="0"/>
              <a:t>-Third edition.</a:t>
            </a:r>
          </a:p>
          <a:p>
            <a:pPr marL="0" indent="0" algn="just">
              <a:spcBef>
                <a:spcPct val="50000"/>
              </a:spcBef>
              <a:buNone/>
            </a:pPr>
            <a:r>
              <a:rPr lang="en-US" dirty="0"/>
              <a:t>7.Clinical operative dentistry-principles and </a:t>
            </a:r>
            <a:r>
              <a:rPr lang="en-US" dirty="0" err="1"/>
              <a:t>practice</a:t>
            </a:r>
            <a:r>
              <a:rPr lang="en-US" dirty="0" err="1">
                <a:sym typeface="Wingdings" panose="05000000000000000000" pitchFamily="2" charset="2"/>
              </a:rPr>
              <a:t>ramya</a:t>
            </a:r>
            <a:r>
              <a:rPr lang="en-US" dirty="0">
                <a:sym typeface="Wingdings" panose="05000000000000000000" pitchFamily="2" charset="2"/>
              </a:rPr>
              <a:t> </a:t>
            </a:r>
            <a:r>
              <a:rPr lang="en-US" dirty="0" err="1">
                <a:sym typeface="Wingdings" panose="05000000000000000000" pitchFamily="2" charset="2"/>
              </a:rPr>
              <a:t>Raghu,Raghu</a:t>
            </a:r>
            <a:r>
              <a:rPr lang="en-US" dirty="0">
                <a:sym typeface="Wingdings" panose="05000000000000000000" pitchFamily="2" charset="2"/>
              </a:rPr>
              <a:t> </a:t>
            </a:r>
            <a:r>
              <a:rPr lang="en-US" dirty="0" err="1">
                <a:sym typeface="Wingdings" panose="05000000000000000000" pitchFamily="2" charset="2"/>
              </a:rPr>
              <a:t>sreenivasan</a:t>
            </a:r>
            <a:endParaRPr lang="en-US" dirty="0"/>
          </a:p>
          <a:p>
            <a:pPr marL="0" indent="0" algn="just">
              <a:spcBef>
                <a:spcPct val="50000"/>
              </a:spcBef>
              <a:buNone/>
            </a:pPr>
            <a:endParaRPr lang="en-US" dirty="0">
              <a:sym typeface="Wingdings" panose="05000000000000000000" pitchFamily="2" charset="2"/>
            </a:endParaRPr>
          </a:p>
          <a:p>
            <a:pPr marL="0" indent="0" algn="just">
              <a:spcBef>
                <a:spcPct val="50000"/>
              </a:spcBef>
              <a:buNone/>
            </a:pPr>
            <a:endParaRPr lang="en-US" dirty="0"/>
          </a:p>
          <a:p>
            <a:pPr marL="0" indent="0" algn="just">
              <a:spcBef>
                <a:spcPct val="50000"/>
              </a:spcBef>
              <a:buNone/>
            </a:pPr>
            <a:endParaRPr lang="en-US" altLang="ja-JP" dirty="0">
              <a:ea typeface="MS Mincho" panose="02020609040205080304" pitchFamily="49" charset="-128"/>
            </a:endParaRPr>
          </a:p>
          <a:p>
            <a:pPr marL="0" indent="0" algn="just">
              <a:spcBef>
                <a:spcPct val="50000"/>
              </a:spcBef>
              <a:buNone/>
            </a:pPr>
            <a:endParaRPr lang="en-US" dirty="0">
              <a:ea typeface="MS Mincho" panose="02020609040205080304" pitchFamily="49" charset="-128"/>
            </a:endParaRPr>
          </a:p>
          <a:p>
            <a:pPr marL="0" indent="0">
              <a:buNone/>
            </a:pPr>
            <a:endParaRPr lang="en-US" dirty="0"/>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9BC79-A3FC-0498-11C6-678393A8BF88}"/>
              </a:ext>
            </a:extLst>
          </p:cNvPr>
          <p:cNvSpPr>
            <a:spLocks noGrp="1"/>
          </p:cNvSpPr>
          <p:nvPr>
            <p:ph type="title"/>
          </p:nvPr>
        </p:nvSpPr>
        <p:spPr/>
        <p:txBody>
          <a:bodyPr/>
          <a:lstStyle/>
          <a:p>
            <a:r>
              <a:rPr lang="en-US" dirty="0"/>
              <a:t>THANK YOU</a:t>
            </a:r>
            <a:endParaRPr lang="en-IN" dirty="0"/>
          </a:p>
        </p:txBody>
      </p:sp>
      <p:sp>
        <p:nvSpPr>
          <p:cNvPr id="3" name="Content Placeholder 2">
            <a:extLst>
              <a:ext uri="{FF2B5EF4-FFF2-40B4-BE49-F238E27FC236}">
                <a16:creationId xmlns:a16="http://schemas.microsoft.com/office/drawing/2014/main" id="{E7A24926-19D8-AC58-08E5-853F0BED8321}"/>
              </a:ext>
            </a:extLst>
          </p:cNvPr>
          <p:cNvSpPr>
            <a:spLocks noGrp="1"/>
          </p:cNvSpPr>
          <p:nvPr>
            <p:ph idx="1"/>
          </p:nvPr>
        </p:nvSpPr>
        <p:spPr/>
        <p:txBody>
          <a:bodyPr/>
          <a:lstStyle/>
          <a:p>
            <a:endParaRPr lang="en-IN" dirty="0"/>
          </a:p>
        </p:txBody>
      </p:sp>
    </p:spTree>
    <p:extLst>
      <p:ext uri="{BB962C8B-B14F-4D97-AF65-F5344CB8AC3E}">
        <p14:creationId xmlns:p14="http://schemas.microsoft.com/office/powerpoint/2010/main" val="3713420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4" name="Content Placeholder 2"/>
          <p:cNvSpPr>
            <a:spLocks noGrp="1"/>
          </p:cNvSpPr>
          <p:nvPr>
            <p:ph idx="1"/>
          </p:nvPr>
        </p:nvSpPr>
        <p:spPr>
          <a:xfrm>
            <a:off x="881026" y="785794"/>
            <a:ext cx="10512862" cy="4351338"/>
          </a:xfrm>
          <a:solidFill>
            <a:schemeClr val="accent6">
              <a:lumMod val="20000"/>
              <a:lumOff val="80000"/>
            </a:schemeClr>
          </a:solidFill>
          <a:ln>
            <a:solidFill>
              <a:schemeClr val="tx1"/>
            </a:solidFill>
          </a:ln>
        </p:spPr>
        <p:txBody>
          <a:bodyPr/>
          <a:lstStyle/>
          <a:p>
            <a:pPr>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The drill is then viewed from a 90-degree angle to the previous viewing position to ascertain that the drill also is angled correctly in this plane </a:t>
            </a:r>
          </a:p>
          <a:p>
            <a:pPr>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With the drill tip in its proper position and with the hand piece rotating at very low speed (300–500 rpm), pressure is applied to the drill until the depth-limiting portion of the drill is reached                 </a:t>
            </a:r>
          </a:p>
          <a:p>
            <a:pPr>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 the pinhole is prepared in one or two movements without allowing the drill to stop rotating.</a:t>
            </a:r>
          </a:p>
          <a:p>
            <a:endParaRPr lang="en-IN" dirty="0"/>
          </a:p>
        </p:txBody>
      </p:sp>
      <p:pic>
        <p:nvPicPr>
          <p:cNvPr id="2097189" name="Picture 3"/>
          <p:cNvPicPr>
            <a:picLocks noChangeAspect="1"/>
          </p:cNvPicPr>
          <p:nvPr/>
        </p:nvPicPr>
        <p:blipFill>
          <a:blip r:embed="rId2"/>
          <a:stretch>
            <a:fillRect/>
          </a:stretch>
        </p:blipFill>
        <p:spPr>
          <a:xfrm>
            <a:off x="9024959" y="4071943"/>
            <a:ext cx="1933575" cy="2295525"/>
          </a:xfrm>
          <a:prstGeom prst="rect">
            <a:avLst/>
          </a:prstGeom>
          <a:ln w="28575">
            <a:solidFill>
              <a:schemeClr val="tx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5" name="Title 1"/>
          <p:cNvSpPr>
            <a:spLocks noGrp="1"/>
          </p:cNvSpPr>
          <p:nvPr>
            <p:ph type="title"/>
          </p:nvPr>
        </p:nvSpPr>
        <p:spPr/>
        <p:txBody>
          <a:bodyPr/>
          <a:lstStyle/>
          <a:p>
            <a:r>
              <a:rPr lang="en-IN" b="1" u="sng" dirty="0">
                <a:solidFill>
                  <a:srgbClr val="002060"/>
                </a:solidFill>
              </a:rPr>
              <a:t>PIN IN﻿SERTION</a:t>
            </a:r>
            <a:br>
              <a:rPr lang="en-IN" b="1" u="sng" dirty="0">
                <a:solidFill>
                  <a:srgbClr val="002060"/>
                </a:solidFill>
              </a:rPr>
            </a:br>
            <a:endParaRPr lang="en-IN" b="1" u="sng" dirty="0">
              <a:solidFill>
                <a:srgbClr val="002060"/>
              </a:solidFill>
            </a:endParaRPr>
          </a:p>
        </p:txBody>
      </p:sp>
      <p:sp>
        <p:nvSpPr>
          <p:cNvPr id="1048756" name="Content Placeholder 2"/>
          <p:cNvSpPr>
            <a:spLocks noGrp="1"/>
          </p:cNvSpPr>
          <p:nvPr>
            <p:ph idx="1"/>
          </p:nvPr>
        </p:nvSpPr>
        <p:spPr>
          <a:xfrm>
            <a:off x="881026" y="1500174"/>
            <a:ext cx="7315200" cy="4351338"/>
          </a:xfrm>
          <a:solidFill>
            <a:schemeClr val="accent6">
              <a:lumMod val="20000"/>
              <a:lumOff val="80000"/>
            </a:schemeClr>
          </a:solidFill>
        </p:spPr>
        <p:txBody>
          <a:bodyPr>
            <a:normAutofit/>
          </a:bodyPr>
          <a:lstStyle/>
          <a:p>
            <a:r>
              <a:rPr lang="en-IN" sz="2400" dirty="0">
                <a:latin typeface="Times New Roman" panose="02020603050405020304" pitchFamily="18" charset="0"/>
                <a:cs typeface="Times New Roman" panose="02020603050405020304" pitchFamily="18" charset="0"/>
              </a:rPr>
              <a:t>the TMS utilizes hand wrenches to place the self-threading pins</a:t>
            </a:r>
          </a:p>
          <a:p>
            <a:r>
              <a:rPr lang="en-IN" sz="2400" dirty="0">
                <a:latin typeface="Times New Roman" panose="02020603050405020304" pitchFamily="18" charset="0"/>
                <a:cs typeface="Times New Roman" panose="02020603050405020304" pitchFamily="18" charset="0"/>
              </a:rPr>
              <a:t>Link Series and Link Plus pins are contained in color-coded plastic sleeves that fit a latch-type contra-angle </a:t>
            </a:r>
            <a:r>
              <a:rPr lang="en-IN" sz="2400" dirty="0" err="1">
                <a:latin typeface="Times New Roman" panose="02020603050405020304" pitchFamily="18" charset="0"/>
                <a:cs typeface="Times New Roman" panose="02020603050405020304" pitchFamily="18" charset="0"/>
              </a:rPr>
              <a:t>handpiece</a:t>
            </a:r>
            <a:r>
              <a:rPr lang="en-IN" sz="2400" dirty="0">
                <a:latin typeface="Times New Roman" panose="02020603050405020304" pitchFamily="18" charset="0"/>
                <a:cs typeface="Times New Roman" panose="02020603050405020304" pitchFamily="18" charset="0"/>
              </a:rPr>
              <a:t> or a specially designed plastic hand wrench</a:t>
            </a:r>
          </a:p>
          <a:p>
            <a:endParaRPr lang="en-IN" sz="2400" dirty="0">
              <a:latin typeface="Times New Roman" panose="02020603050405020304" pitchFamily="18" charset="0"/>
              <a:cs typeface="Times New Roman" panose="02020603050405020304" pitchFamily="18" charset="0"/>
            </a:endParaRPr>
          </a:p>
          <a:p>
            <a:endParaRPr lang="en-IN" sz="2400" dirty="0">
              <a:latin typeface="Times New Roman" panose="02020603050405020304" pitchFamily="18" charset="0"/>
              <a:cs typeface="Times New Roman" panose="02020603050405020304" pitchFamily="18" charset="0"/>
            </a:endParaRPr>
          </a:p>
          <a:p>
            <a:r>
              <a:rPr lang="en-IN" sz="2400" dirty="0">
                <a:solidFill>
                  <a:srgbClr val="FF0000"/>
                </a:solidFill>
                <a:latin typeface="Times New Roman" panose="02020603050405020304" pitchFamily="18" charset="0"/>
                <a:cs typeface="Times New Roman" panose="02020603050405020304" pitchFamily="18" charset="0"/>
              </a:rPr>
              <a:t>the latch-type </a:t>
            </a:r>
            <a:r>
              <a:rPr lang="en-IN" sz="2400" dirty="0" err="1">
                <a:solidFill>
                  <a:srgbClr val="FF0000"/>
                </a:solidFill>
                <a:latin typeface="Times New Roman" panose="02020603050405020304" pitchFamily="18" charset="0"/>
                <a:cs typeface="Times New Roman" panose="02020603050405020304" pitchFamily="18" charset="0"/>
              </a:rPr>
              <a:t>handpiece</a:t>
            </a:r>
            <a:r>
              <a:rPr lang="en-IN" sz="2400" dirty="0">
                <a:solidFill>
                  <a:srgbClr val="FF0000"/>
                </a:solidFill>
                <a:latin typeface="Times New Roman" panose="02020603050405020304" pitchFamily="18" charset="0"/>
                <a:cs typeface="Times New Roman" panose="02020603050405020304" pitchFamily="18" charset="0"/>
              </a:rPr>
              <a:t> is recommended for the insertion of the Link Series and the Link Plus pins. </a:t>
            </a:r>
          </a:p>
          <a:p>
            <a:r>
              <a:rPr lang="en-IN" sz="2400" dirty="0">
                <a:solidFill>
                  <a:srgbClr val="FF0000"/>
                </a:solidFill>
                <a:latin typeface="Times New Roman" panose="02020603050405020304" pitchFamily="18" charset="0"/>
                <a:cs typeface="Times New Roman" panose="02020603050405020304" pitchFamily="18" charset="0"/>
              </a:rPr>
              <a:t>the hand wrench is recommended for the insertion of standard pins.</a:t>
            </a:r>
          </a:p>
        </p:txBody>
      </p:sp>
      <p:pic>
        <p:nvPicPr>
          <p:cNvPr id="2097190" name="Picture 3"/>
          <p:cNvPicPr>
            <a:picLocks noChangeAspect="1"/>
          </p:cNvPicPr>
          <p:nvPr/>
        </p:nvPicPr>
        <p:blipFill>
          <a:blip r:embed="rId2"/>
          <a:srcRect r="4443" b="2909"/>
          <a:stretch>
            <a:fillRect/>
          </a:stretch>
        </p:blipFill>
        <p:spPr>
          <a:xfrm>
            <a:off x="8475664" y="365126"/>
            <a:ext cx="3549691" cy="3921130"/>
          </a:xfrm>
          <a:prstGeom prst="rect">
            <a:avLst/>
          </a:prstGeom>
          <a:ln w="38100">
            <a:solidFill>
              <a:schemeClr val="tx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7" name="Content Placeholder 2"/>
          <p:cNvSpPr>
            <a:spLocks noGrp="1"/>
          </p:cNvSpPr>
          <p:nvPr>
            <p:ph idx="1"/>
          </p:nvPr>
        </p:nvSpPr>
        <p:spPr>
          <a:xfrm>
            <a:off x="881026" y="785795"/>
            <a:ext cx="10512862" cy="4891103"/>
          </a:xfrm>
          <a:solidFill>
            <a:schemeClr val="accent6">
              <a:lumMod val="20000"/>
              <a:lumOff val="80000"/>
            </a:schemeClr>
          </a:solidFill>
        </p:spPr>
        <p:txBody>
          <a:bodyPr>
            <a:normAutofit/>
          </a:bodyPr>
          <a:lstStyle/>
          <a:p>
            <a:r>
              <a:rPr lang="en-IN" sz="2400" dirty="0">
                <a:latin typeface="Times New Roman" panose="02020603050405020304" pitchFamily="18" charset="0"/>
                <a:cs typeface="Times New Roman" panose="02020603050405020304" pitchFamily="18" charset="0"/>
              </a:rPr>
              <a:t>When using the latch-type </a:t>
            </a:r>
            <a:r>
              <a:rPr lang="en-IN" sz="2400" dirty="0" err="1">
                <a:latin typeface="Times New Roman" panose="02020603050405020304" pitchFamily="18" charset="0"/>
                <a:cs typeface="Times New Roman" panose="02020603050405020304" pitchFamily="18" charset="0"/>
              </a:rPr>
              <a:t>handpiece</a:t>
            </a:r>
            <a:r>
              <a:rPr lang="en-IN" sz="2400" dirty="0">
                <a:latin typeface="Times New Roman" panose="02020603050405020304" pitchFamily="18" charset="0"/>
                <a:cs typeface="Times New Roman" panose="02020603050405020304" pitchFamily="18" charset="0"/>
              </a:rPr>
              <a:t>, a Link Series or a Link Plus pin is inserted into the </a:t>
            </a:r>
            <a:r>
              <a:rPr lang="en-IN" sz="2400" dirty="0" err="1">
                <a:latin typeface="Times New Roman" panose="02020603050405020304" pitchFamily="18" charset="0"/>
                <a:cs typeface="Times New Roman" panose="02020603050405020304" pitchFamily="18" charset="0"/>
              </a:rPr>
              <a:t>handpiece</a:t>
            </a:r>
            <a:r>
              <a:rPr lang="en-IN" sz="2400" dirty="0">
                <a:latin typeface="Times New Roman" panose="02020603050405020304" pitchFamily="18" charset="0"/>
                <a:cs typeface="Times New Roman" panose="02020603050405020304" pitchFamily="18" charset="0"/>
              </a:rPr>
              <a:t> and positioned over the pinhole. </a:t>
            </a:r>
          </a:p>
          <a:p>
            <a:r>
              <a:rPr lang="en-IN" sz="2400" dirty="0">
                <a:latin typeface="Times New Roman" panose="02020603050405020304" pitchFamily="18" charset="0"/>
                <a:cs typeface="Times New Roman" panose="02020603050405020304" pitchFamily="18" charset="0"/>
              </a:rPr>
              <a:t>the </a:t>
            </a:r>
            <a:r>
              <a:rPr lang="en-IN" sz="2400" dirty="0" err="1">
                <a:latin typeface="Times New Roman" panose="02020603050405020304" pitchFamily="18" charset="0"/>
                <a:cs typeface="Times New Roman" panose="02020603050405020304" pitchFamily="18" charset="0"/>
              </a:rPr>
              <a:t>handpiece</a:t>
            </a:r>
            <a:r>
              <a:rPr lang="en-IN" sz="2400" dirty="0">
                <a:latin typeface="Times New Roman" panose="02020603050405020304" pitchFamily="18" charset="0"/>
                <a:cs typeface="Times New Roman" panose="02020603050405020304" pitchFamily="18" charset="0"/>
              </a:rPr>
              <a:t> is activated at low speed until the plastic sleeve shears from the pin. </a:t>
            </a:r>
          </a:p>
          <a:p>
            <a:r>
              <a:rPr lang="en-IN" sz="2400" dirty="0">
                <a:latin typeface="Times New Roman" panose="02020603050405020304" pitchFamily="18" charset="0"/>
                <a:cs typeface="Times New Roman" panose="02020603050405020304" pitchFamily="18" charset="0"/>
              </a:rPr>
              <a:t>the pin sleeve is then discarded</a:t>
            </a:r>
            <a:r>
              <a:rPr lang="en-IN" dirty="0"/>
              <a:t>. </a:t>
            </a:r>
          </a:p>
        </p:txBody>
      </p:sp>
      <p:pic>
        <p:nvPicPr>
          <p:cNvPr id="2097191" name="Picture 3"/>
          <p:cNvPicPr>
            <a:picLocks noChangeAspect="1"/>
          </p:cNvPicPr>
          <p:nvPr/>
        </p:nvPicPr>
        <p:blipFill>
          <a:blip r:embed="rId2"/>
          <a:stretch>
            <a:fillRect/>
          </a:stretch>
        </p:blipFill>
        <p:spPr>
          <a:xfrm>
            <a:off x="1095341" y="3214687"/>
            <a:ext cx="4626799" cy="2501899"/>
          </a:xfrm>
          <a:prstGeom prst="rect">
            <a:avLst/>
          </a:prstGeom>
          <a:ln w="38100">
            <a:solidFill>
              <a:schemeClr val="tx1"/>
            </a:solidFill>
          </a:ln>
        </p:spPr>
      </p:pic>
      <p:pic>
        <p:nvPicPr>
          <p:cNvPr id="2097192" name="Picture 4"/>
          <p:cNvPicPr>
            <a:picLocks noChangeAspect="1"/>
          </p:cNvPicPr>
          <p:nvPr/>
        </p:nvPicPr>
        <p:blipFill>
          <a:blip r:embed="rId3"/>
          <a:stretch>
            <a:fillRect/>
          </a:stretch>
        </p:blipFill>
        <p:spPr>
          <a:xfrm>
            <a:off x="7924800" y="3691731"/>
            <a:ext cx="2590800" cy="2590800"/>
          </a:xfrm>
          <a:prstGeom prst="rect">
            <a:avLst/>
          </a:prstGeom>
          <a:ln w="38100">
            <a:solidFill>
              <a:schemeClr val="tx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8" name="Content Placeholder 2"/>
          <p:cNvSpPr>
            <a:spLocks noGrp="1"/>
          </p:cNvSpPr>
          <p:nvPr>
            <p:ph idx="1"/>
          </p:nvPr>
        </p:nvSpPr>
        <p:spPr>
          <a:xfrm>
            <a:off x="809588" y="571480"/>
            <a:ext cx="10512862" cy="4351338"/>
          </a:xfrm>
          <a:solidFill>
            <a:schemeClr val="accent6">
              <a:lumMod val="20000"/>
              <a:lumOff val="80000"/>
            </a:schemeClr>
          </a:solidFill>
          <a:ln>
            <a:solidFill>
              <a:schemeClr val="tx1"/>
            </a:solidFill>
          </a:ln>
        </p:spPr>
        <p:txBody>
          <a:bodyPr>
            <a:normAutofit/>
          </a:bodyPr>
          <a:lstStyle/>
          <a:p>
            <a:r>
              <a:rPr lang="en-IN" sz="2400" dirty="0">
                <a:latin typeface="Times New Roman" panose="02020603050405020304" pitchFamily="18" charset="0"/>
                <a:cs typeface="Times New Roman" panose="02020603050405020304" pitchFamily="18" charset="0"/>
              </a:rPr>
              <a:t>A standard pin is placed in the appropriate hand wrench and slowly threaded clockwise into the pinhole until a definite resistance (indicating the pin has reached the bottom of the pin hole) is felt </a:t>
            </a:r>
          </a:p>
          <a:p>
            <a:r>
              <a:rPr lang="en-IN" sz="2400" dirty="0">
                <a:latin typeface="Times New Roman" panose="02020603050405020304" pitchFamily="18" charset="0"/>
                <a:cs typeface="Times New Roman" panose="02020603050405020304" pitchFamily="18" charset="0"/>
              </a:rPr>
              <a:t>The pin should then be rotated one quarter to one half turn counter clockwise to reduce the dentinal stress created by the end of the pin that is pressing on dentin at the bottom of the pinhole.</a:t>
            </a:r>
          </a:p>
          <a:p>
            <a:r>
              <a:rPr lang="en-IN" sz="2400" dirty="0">
                <a:latin typeface="Times New Roman" panose="02020603050405020304" pitchFamily="18" charset="0"/>
                <a:cs typeface="Times New Roman" panose="02020603050405020304" pitchFamily="18" charset="0"/>
              </a:rPr>
              <a:t>The hand wrench should be removed from the pin carefully</a:t>
            </a:r>
          </a:p>
        </p:txBody>
      </p:sp>
      <p:pic>
        <p:nvPicPr>
          <p:cNvPr id="2097193" name="Picture 3"/>
          <p:cNvPicPr>
            <a:picLocks noChangeAspect="1"/>
          </p:cNvPicPr>
          <p:nvPr/>
        </p:nvPicPr>
        <p:blipFill>
          <a:blip r:embed="rId2"/>
          <a:stretch>
            <a:fillRect/>
          </a:stretch>
        </p:blipFill>
        <p:spPr>
          <a:xfrm>
            <a:off x="2595538" y="3857628"/>
            <a:ext cx="7162800" cy="2466312"/>
          </a:xfrm>
          <a:prstGeom prst="rect">
            <a:avLst/>
          </a:prstGeom>
          <a:ln w="38100">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9" name="Content Placeholder 1"/>
          <p:cNvSpPr>
            <a:spLocks noGrp="1"/>
          </p:cNvSpPr>
          <p:nvPr>
            <p:ph idx="1"/>
          </p:nvPr>
        </p:nvSpPr>
        <p:spPr>
          <a:xfrm>
            <a:off x="839570" y="1142985"/>
            <a:ext cx="10512862" cy="5033979"/>
          </a:xfrm>
          <a:solidFill>
            <a:schemeClr val="accent1">
              <a:lumMod val="20000"/>
              <a:lumOff val="80000"/>
            </a:schemeClr>
          </a:solidFill>
          <a:ln>
            <a:solidFill>
              <a:schemeClr val="tx1"/>
            </a:solidFill>
          </a:ln>
        </p:spPr>
        <p:txBody>
          <a:bodyPr>
            <a:normAutofit/>
          </a:bodyPr>
          <a:lstStyle/>
          <a:p>
            <a:pPr algn="just"/>
            <a:r>
              <a:rPr lang="en-US" dirty="0">
                <a:cs typeface="Times New Roman" panose="02020603050405020304" pitchFamily="18" charset="0"/>
              </a:rPr>
              <a:t>Once the pins are placed, evaluate their length</a:t>
            </a:r>
            <a:r>
              <a:rPr lang="en-US" b="1" dirty="0">
                <a:cs typeface="Times New Roman" panose="02020603050405020304" pitchFamily="18" charset="0"/>
              </a:rPr>
              <a:t>.</a:t>
            </a:r>
            <a:r>
              <a:rPr lang="en-US" b="1" dirty="0">
                <a:solidFill>
                  <a:srgbClr val="FF0000"/>
                </a:solidFill>
                <a:cs typeface="Times New Roman" panose="02020603050405020304" pitchFamily="18" charset="0"/>
              </a:rPr>
              <a:t>  2 mm is optimal</a:t>
            </a:r>
            <a:r>
              <a:rPr lang="en-US" dirty="0">
                <a:cs typeface="Times New Roman" panose="02020603050405020304" pitchFamily="18" charset="0"/>
              </a:rPr>
              <a:t> (into amalgam).  </a:t>
            </a:r>
          </a:p>
          <a:p>
            <a:pPr algn="just"/>
            <a:r>
              <a:rPr lang="en-US" dirty="0">
                <a:cs typeface="Times New Roman" panose="02020603050405020304" pitchFamily="18" charset="0"/>
              </a:rPr>
              <a:t>To remove excess length, use a sharp </a:t>
            </a:r>
            <a:r>
              <a:rPr lang="en-US" b="1" dirty="0">
                <a:solidFill>
                  <a:srgbClr val="FF0000"/>
                </a:solidFill>
                <a:cs typeface="Times New Roman" panose="02020603050405020304" pitchFamily="18" charset="0"/>
              </a:rPr>
              <a:t>No ¼, ½ or 169 L</a:t>
            </a:r>
            <a:r>
              <a:rPr lang="en-US" dirty="0">
                <a:cs typeface="Times New Roman" panose="02020603050405020304" pitchFamily="18" charset="0"/>
              </a:rPr>
              <a:t> bur at high speed and oriented perpendicular to the pin. </a:t>
            </a:r>
          </a:p>
          <a:p>
            <a:pPr algn="just"/>
            <a:r>
              <a:rPr lang="en-US" dirty="0">
                <a:cs typeface="Times New Roman" panose="02020603050405020304" pitchFamily="18" charset="0"/>
              </a:rPr>
              <a:t> If oriented otherwise, the rotation of the bur may loosen the pin by rotating it counter clock wise.</a:t>
            </a:r>
          </a:p>
          <a:p>
            <a:pPr algn="just"/>
            <a:r>
              <a:rPr lang="en-US" dirty="0">
                <a:cs typeface="Times New Roman" panose="02020603050405020304" pitchFamily="18" charset="0"/>
              </a:rPr>
              <a:t>  After placement, the pin should be tight, immobile and not easily with drawn</a:t>
            </a:r>
            <a:endParaRPr lang="en-US" dirty="0"/>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0" name="Content Placeholder 1"/>
          <p:cNvSpPr>
            <a:spLocks noGrp="1"/>
          </p:cNvSpPr>
          <p:nvPr>
            <p:ph idx="1"/>
          </p:nvPr>
        </p:nvSpPr>
        <p:spPr>
          <a:xfrm>
            <a:off x="738150" y="500042"/>
            <a:ext cx="6429420" cy="5715040"/>
          </a:xfrm>
          <a:solidFill>
            <a:schemeClr val="accent1">
              <a:lumMod val="20000"/>
              <a:lumOff val="80000"/>
            </a:schemeClr>
          </a:solidFill>
        </p:spPr>
        <p:txBody>
          <a:bodyPr>
            <a:normAutofit/>
          </a:bodyPr>
          <a:lstStyle/>
          <a:p>
            <a:pPr algn="just"/>
            <a:r>
              <a:rPr lang="en-US" dirty="0">
                <a:cs typeface="Times New Roman" panose="02020603050405020304" pitchFamily="18" charset="0"/>
              </a:rPr>
              <a:t>Pins can be bent to position them within the anticipated contour of the final restoration.  </a:t>
            </a:r>
          </a:p>
          <a:p>
            <a:pPr algn="just"/>
            <a:r>
              <a:rPr lang="en-US" dirty="0">
                <a:cs typeface="Times New Roman" panose="02020603050405020304" pitchFamily="18" charset="0"/>
              </a:rPr>
              <a:t>But they are not to be bend to make them parallel or increase their retentiveness.  </a:t>
            </a:r>
          </a:p>
          <a:p>
            <a:pPr algn="just"/>
            <a:r>
              <a:rPr lang="en-US" dirty="0">
                <a:cs typeface="Times New Roman" panose="02020603050405020304" pitchFamily="18" charset="0"/>
              </a:rPr>
              <a:t>Use the TMS bending tool.  </a:t>
            </a:r>
          </a:p>
          <a:p>
            <a:pPr algn="just"/>
            <a:r>
              <a:rPr lang="en-US" dirty="0">
                <a:cs typeface="Times New Roman" panose="02020603050405020304" pitchFamily="18" charset="0"/>
              </a:rPr>
              <a:t>The bending tool should be placed on the pin where it is to be bend and with firm controlled pressure, the bending tool should be rotated until the desired amount of bend is achieved.</a:t>
            </a:r>
            <a:endParaRPr lang="en-US" dirty="0"/>
          </a:p>
        </p:txBody>
      </p:sp>
      <p:pic>
        <p:nvPicPr>
          <p:cNvPr id="2097194" name="Picture 5"/>
          <p:cNvPicPr>
            <a:picLocks noChangeAspect="1"/>
          </p:cNvPicPr>
          <p:nvPr/>
        </p:nvPicPr>
        <p:blipFill>
          <a:blip r:embed="rId2"/>
          <a:stretch>
            <a:fillRect/>
          </a:stretch>
        </p:blipFill>
        <p:spPr>
          <a:xfrm>
            <a:off x="8096265" y="428605"/>
            <a:ext cx="3586191" cy="3008381"/>
          </a:xfrm>
          <a:prstGeom prst="rect">
            <a:avLst/>
          </a:prstGeom>
          <a:ln w="38100">
            <a:solidFill>
              <a:schemeClr val="tx1"/>
            </a:solidFill>
          </a:ln>
        </p:spPr>
      </p:pic>
      <p:sp>
        <p:nvSpPr>
          <p:cNvPr id="1048761" name="Rectangle 6"/>
          <p:cNvSpPr/>
          <p:nvPr/>
        </p:nvSpPr>
        <p:spPr>
          <a:xfrm>
            <a:off x="8096265" y="3857629"/>
            <a:ext cx="3643339" cy="2571768"/>
          </a:xfrm>
          <a:prstGeom prst="rect">
            <a:avLst/>
          </a:prstGeom>
          <a:ln w="38100">
            <a:solidFill>
              <a:schemeClr val="tx1"/>
            </a:solidFill>
          </a:ln>
        </p:spPr>
        <p:txBody>
          <a:bodyPr wrap="square">
            <a:spAutoFit/>
          </a:bodyPr>
          <a:lstStyle/>
          <a:p>
            <a:pPr algn="just"/>
            <a:r>
              <a:rPr lang="en-IN" dirty="0">
                <a:latin typeface="HelveticaNeueLTStd-Lt"/>
              </a:rPr>
              <a:t>A, The Thread Mate System (TMS) bending tool. B, Use of the bending tool to bend the pin. </a:t>
            </a:r>
          </a:p>
          <a:p>
            <a:pPr algn="just"/>
            <a:r>
              <a:rPr lang="en-IN" dirty="0">
                <a:latin typeface="HelveticaNeueLTStd-Lt"/>
              </a:rPr>
              <a:t>C and D, The pin is bent to a position that provides adequate bulk of amalgam between the pin and</a:t>
            </a:r>
          </a:p>
          <a:p>
            <a:pPr algn="just"/>
            <a:r>
              <a:rPr lang="en-IN" dirty="0">
                <a:latin typeface="HelveticaNeueLTStd-Lt"/>
              </a:rPr>
              <a:t>the external surface of the final restoration</a:t>
            </a:r>
            <a:endParaRPr lang="en-IN" dirty="0"/>
          </a:p>
        </p:txBody>
      </p:sp>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2305</Words>
  <Application>Microsoft Office PowerPoint</Application>
  <PresentationFormat>Widescreen</PresentationFormat>
  <Paragraphs>228</Paragraphs>
  <Slides>38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Book Antiqua</vt:lpstr>
      <vt:lpstr>Calibri</vt:lpstr>
      <vt:lpstr>Calibri Light</vt:lpstr>
      <vt:lpstr>Garamond</vt:lpstr>
      <vt:lpstr>HelveticaNeueLTStd-Lt</vt:lpstr>
      <vt:lpstr>Times New Roman</vt:lpstr>
      <vt:lpstr>Wingdings</vt:lpstr>
      <vt:lpstr>Office Theme</vt:lpstr>
      <vt:lpstr>PowerPoint Presentation</vt:lpstr>
      <vt:lpstr>Specific learning Objectives </vt:lpstr>
      <vt:lpstr>PowerPoint Presentation</vt:lpstr>
      <vt:lpstr>PowerPoint Presentation</vt:lpstr>
      <vt:lpstr>PIN IN﻿SERTION </vt:lpstr>
      <vt:lpstr>PowerPoint Presentation</vt:lpstr>
      <vt:lpstr>PowerPoint Presentation</vt:lpstr>
      <vt:lpstr>PowerPoint Presentation</vt:lpstr>
      <vt:lpstr>PowerPoint Presentation</vt:lpstr>
      <vt:lpstr>PowerPoint Presentation</vt:lpstr>
      <vt:lpstr>PowerPoint Presentation</vt:lpstr>
      <vt:lpstr>MECHANICAL ASPECT:</vt:lpstr>
      <vt:lpstr>  STRESSING CAPABILITIES OF PINS </vt:lpstr>
      <vt:lpstr>PowerPoint Presentation</vt:lpstr>
      <vt:lpstr>PowerPoint Presentation</vt:lpstr>
      <vt:lpstr>PowerPoint Presentation</vt:lpstr>
      <vt:lpstr>PowerPoint Presentation</vt:lpstr>
      <vt:lpstr>PowerPoint Presentation</vt:lpstr>
      <vt:lpstr>RETENTION OF PINS IN DENTIN </vt:lpstr>
      <vt:lpstr>PowerPoint Presentation</vt:lpstr>
      <vt:lpstr>PowerPoint Presentation</vt:lpstr>
      <vt:lpstr>PowerPoint Presentation</vt:lpstr>
      <vt:lpstr>PowerPoint Presentation</vt:lpstr>
      <vt:lpstr>PowerPoint Presentation</vt:lpstr>
      <vt:lpstr>MICROCRACKING AND CRAZING</vt:lpstr>
      <vt:lpstr>FACTORS INFLUENCING CRAZING</vt:lpstr>
      <vt:lpstr>PowerPoint Presentation</vt:lpstr>
      <vt:lpstr>PINS AND RESTORATIVE MATERIAL: </vt:lpstr>
      <vt:lpstr>Factors affecting retention of pins in restorative materials: </vt:lpstr>
      <vt:lpstr>PowerPoint Presentation</vt:lpstr>
      <vt:lpstr>PowerPoint Presentation</vt:lpstr>
      <vt:lpstr>PowerPoint Presentation</vt:lpstr>
      <vt:lpstr>PowerPoint Presentation</vt:lpstr>
      <vt:lpstr>EFFECT OF PIN ON THE STRENGTH OF RESTORATION</vt:lpstr>
      <vt:lpstr>TAKE HOME MESSAGE   </vt:lpstr>
      <vt:lpstr>QUESTIONS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ahmed ali Khan</dc:creator>
  <cp:lastModifiedBy>Md ahmed ali Khan</cp:lastModifiedBy>
  <cp:revision>3</cp:revision>
  <dcterms:created xsi:type="dcterms:W3CDTF">2023-04-18T04:25:01Z</dcterms:created>
  <dcterms:modified xsi:type="dcterms:W3CDTF">2023-04-18T15:31:02Z</dcterms:modified>
</cp:coreProperties>
</file>